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57" r:id="rId3"/>
    <p:sldId id="258" r:id="rId4"/>
    <p:sldId id="269" r:id="rId5"/>
    <p:sldId id="267" r:id="rId6"/>
    <p:sldId id="268" r:id="rId7"/>
    <p:sldId id="263" r:id="rId8"/>
    <p:sldId id="270" r:id="rId9"/>
    <p:sldId id="271" r:id="rId10"/>
    <p:sldId id="272" r:id="rId11"/>
    <p:sldId id="273" r:id="rId12"/>
    <p:sldId id="261" r:id="rId13"/>
    <p:sldId id="262" r:id="rId14"/>
    <p:sldId id="266" r:id="rId15"/>
    <p:sldId id="264" r:id="rId16"/>
    <p:sldId id="274" r:id="rId17"/>
    <p:sldId id="275" r:id="rId18"/>
    <p:sldId id="276" r:id="rId19"/>
    <p:sldId id="277" r:id="rId20"/>
    <p:sldId id="278" r:id="rId21"/>
    <p:sldId id="259" r:id="rId22"/>
    <p:sldId id="260" r:id="rId23"/>
  </p:sldIdLst>
  <p:sldSz cx="9144000" cy="6858000" type="screen4x3"/>
  <p:notesSz cx="9926638" cy="67976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47" autoAdjust="0"/>
    <p:restoredTop sz="85409" autoAdjust="0"/>
  </p:normalViewPr>
  <p:slideViewPr>
    <p:cSldViewPr>
      <p:cViewPr varScale="1">
        <p:scale>
          <a:sx n="68" d="100"/>
          <a:sy n="68" d="100"/>
        </p:scale>
        <p:origin x="140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CC52A7-5695-427D-AD78-F49F7FDAD424}"/>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01416CC6-4390-4FE7-B1B5-BA1F46328248}"/>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20DDD73B-5B4C-488C-A4CB-9831FB3C53BE}" type="datetimeFigureOut">
              <a:rPr lang="el-GR" smtClean="0"/>
              <a:t>9/11/2025</a:t>
            </a:fld>
            <a:endParaRPr lang="el-GR"/>
          </a:p>
        </p:txBody>
      </p:sp>
      <p:sp>
        <p:nvSpPr>
          <p:cNvPr id="4" name="Footer Placeholder 3">
            <a:extLst>
              <a:ext uri="{FF2B5EF4-FFF2-40B4-BE49-F238E27FC236}">
                <a16:creationId xmlns:a16="http://schemas.microsoft.com/office/drawing/2014/main" id="{105C91E6-D7E9-41FB-9703-4F2903CBE039}"/>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499745B9-C7A9-4091-A5DC-53C0406154D8}"/>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179692A7-BB12-40F7-AE42-FA2B4AEA10F4}" type="slidenum">
              <a:rPr lang="el-GR" smtClean="0"/>
              <a:t>‹#›</a:t>
            </a:fld>
            <a:endParaRPr lang="el-GR"/>
          </a:p>
        </p:txBody>
      </p:sp>
    </p:spTree>
    <p:extLst>
      <p:ext uri="{BB962C8B-B14F-4D97-AF65-F5344CB8AC3E}">
        <p14:creationId xmlns:p14="http://schemas.microsoft.com/office/powerpoint/2010/main" val="1238730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FC9035E-32AE-461C-BF38-B5FFFE444080}" type="datetimeFigureOut">
              <a:rPr lang="el-GR" smtClean="0"/>
              <a:pPr/>
              <a:t>9/11/2025</a:t>
            </a:fld>
            <a:endParaRPr lang="el-GR"/>
          </a:p>
        </p:txBody>
      </p:sp>
      <p:sp>
        <p:nvSpPr>
          <p:cNvPr id="4" name="Θέση εικόνας διαφάνειας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14018D46-9233-4203-BAA5-2D10D21A7103}" type="slidenum">
              <a:rPr lang="el-GR" smtClean="0"/>
              <a:pPr/>
              <a:t>‹#›</a:t>
            </a:fld>
            <a:endParaRPr lang="el-GR"/>
          </a:p>
        </p:txBody>
      </p:sp>
    </p:spTree>
    <p:extLst>
      <p:ext uri="{BB962C8B-B14F-4D97-AF65-F5344CB8AC3E}">
        <p14:creationId xmlns:p14="http://schemas.microsoft.com/office/powerpoint/2010/main" val="54689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4018D46-9233-4203-BAA5-2D10D21A7103}" type="slidenum">
              <a:rPr lang="el-GR" smtClean="0"/>
              <a:pPr/>
              <a:t>2</a:t>
            </a:fld>
            <a:endParaRPr lang="el-GR"/>
          </a:p>
        </p:txBody>
      </p:sp>
    </p:spTree>
    <p:extLst>
      <p:ext uri="{BB962C8B-B14F-4D97-AF65-F5344CB8AC3E}">
        <p14:creationId xmlns:p14="http://schemas.microsoft.com/office/powerpoint/2010/main" val="10160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 Τίτλος"/>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4"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9/11/2025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extLst>
      <p:ext uri="{BB962C8B-B14F-4D97-AF65-F5344CB8AC3E}">
        <p14:creationId xmlns:p14="http://schemas.microsoft.com/office/powerpoint/2010/main" val="26555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33"/>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8265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4"/>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96506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421357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2374891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16927816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066521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4671108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14897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2342CEA3-3058-4D43-AE35-B3DA76CB4003}" type="datetimeFigureOut">
              <a:rPr lang="el-GR" smtClean="0"/>
              <a:pPr/>
              <a:t>9/11/2025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81486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9/11/2025</a:t>
            </a:fld>
            <a:endParaRPr lang="el-GR"/>
          </a:p>
        </p:txBody>
      </p:sp>
      <p:sp>
        <p:nvSpPr>
          <p:cNvPr id="6" name="5 - Θέση υποσέλιδου"/>
          <p:cNvSpPr>
            <a:spLocks noGrp="1"/>
          </p:cNvSpPr>
          <p:nvPr>
            <p:ph type="ftr" sz="quarter" idx="11"/>
          </p:nvPr>
        </p:nvSpPr>
        <p:spPr>
          <a:xfrm>
            <a:off x="4380074" y="6407948"/>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10 - Ευθεία γραμμή σύνδεσης"/>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786573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14 - Ευθεία γραμμή σύνδεσης"/>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9/11/2025</a:t>
            </a:fld>
            <a:endParaRPr lang="el-GR"/>
          </a:p>
        </p:txBody>
      </p:sp>
      <p:sp>
        <p:nvSpPr>
          <p:cNvPr id="22" name="21 - Θέση υποσέλιδου"/>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extLst>
      <p:ext uri="{BB962C8B-B14F-4D97-AF65-F5344CB8AC3E}">
        <p14:creationId xmlns:p14="http://schemas.microsoft.com/office/powerpoint/2010/main" val="3822795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51" indent="-256026"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76" indent="-22859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15" indent="-228594"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1142971" indent="-228594"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4pPr>
      <a:lvl5pPr marL="1371566" indent="-228594" algn="l" rtl="0" eaLnBrk="1" latinLnBrk="0" hangingPunct="1">
        <a:spcBef>
          <a:spcPts val="351"/>
        </a:spcBef>
        <a:buClr>
          <a:schemeClr val="accent2"/>
        </a:buClr>
        <a:buFont typeface="Wingdings 2"/>
        <a:buChar char=""/>
        <a:defRPr kumimoji="0" sz="1800"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9552" y="392851"/>
            <a:ext cx="7507605" cy="378950"/>
          </a:xfrm>
          <a:prstGeom prst="rect">
            <a:avLst/>
          </a:prstGeom>
        </p:spPr>
        <p:txBody>
          <a:bodyPr vert="horz" wrap="square" lIns="0" tIns="9525" rIns="0" bIns="0" rtlCol="0">
            <a:spAutoFit/>
          </a:bodyPr>
          <a:lstStyle/>
          <a:p>
            <a:pPr algn="ctr">
              <a:spcBef>
                <a:spcPts val="75"/>
              </a:spcBef>
            </a:pPr>
            <a:r>
              <a:rPr sz="2400" b="1" dirty="0">
                <a:solidFill>
                  <a:srgbClr val="002060"/>
                </a:solidFill>
                <a:latin typeface="Times New Roman" panose="02020603050405020304" pitchFamily="18" charset="0"/>
                <a:ea typeface="Verdana" pitchFamily="34" charset="0"/>
                <a:cs typeface="Times New Roman" panose="02020603050405020304" pitchFamily="18" charset="0"/>
              </a:rPr>
              <a:t>Loyalty </a:t>
            </a:r>
            <a:r>
              <a:rPr lang="en-US" sz="2400" b="1" dirty="0">
                <a:solidFill>
                  <a:srgbClr val="002060"/>
                </a:solidFill>
                <a:latin typeface="Times New Roman" panose="02020603050405020304" pitchFamily="18" charset="0"/>
                <a:ea typeface="Verdana" pitchFamily="34" charset="0"/>
                <a:cs typeface="Times New Roman" panose="02020603050405020304" pitchFamily="18" charset="0"/>
              </a:rPr>
              <a:t>Programs</a:t>
            </a:r>
            <a:endParaRPr sz="24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1026" name="Picture 2" descr="Hilton, IHG &amp; More: The Favourite Hotel Loyalty Programs of the  Travel-Dealz Team">
            <a:extLst>
              <a:ext uri="{FF2B5EF4-FFF2-40B4-BE49-F238E27FC236}">
                <a16:creationId xmlns:a16="http://schemas.microsoft.com/office/drawing/2014/main" id="{8EA292B1-A8FF-184D-53A8-C07B60201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13255"/>
            <a:ext cx="6336704" cy="3548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52B6-F07D-EF8E-CBA2-2FDED20123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EBE66C3-A631-1FB5-7B49-61F20655A136}"/>
              </a:ext>
            </a:extLst>
          </p:cNvPr>
          <p:cNvSpPr txBox="1"/>
          <p:nvPr/>
        </p:nvSpPr>
        <p:spPr>
          <a:xfrm>
            <a:off x="179512" y="277688"/>
            <a:ext cx="8424936" cy="4767139"/>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Γιατί ξεχωρίζει το Hilton </a:t>
            </a:r>
            <a:r>
              <a:rPr lang="el-GR" sz="2400" b="1" dirty="0" err="1">
                <a:solidFill>
                  <a:srgbClr val="000066"/>
                </a:solidFill>
                <a:latin typeface="Times New Roman" panose="02020603050405020304" pitchFamily="18" charset="0"/>
                <a:cs typeface="Times New Roman" panose="02020603050405020304" pitchFamily="18" charset="0"/>
              </a:rPr>
              <a:t>Honors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dirty="0">
                <a:solidFill>
                  <a:srgbClr val="000066"/>
                </a:solidFill>
                <a:latin typeface="Times New Roman" panose="02020603050405020304" pitchFamily="18" charset="0"/>
                <a:cs typeface="Times New Roman" panose="02020603050405020304" pitchFamily="18" charset="0"/>
              </a:rPr>
              <a:t>Παγκόσμια κάλυψη: </a:t>
            </a:r>
            <a:r>
              <a:rPr lang="el-GR" sz="2000" dirty="0">
                <a:solidFill>
                  <a:srgbClr val="000066"/>
                </a:solidFill>
                <a:latin typeface="Times New Roman" panose="02020603050405020304" pitchFamily="18" charset="0"/>
                <a:cs typeface="Times New Roman" panose="02020603050405020304" pitchFamily="18" charset="0"/>
              </a:rPr>
              <a:t>Με 18 διαφορετικά </a:t>
            </a:r>
            <a:r>
              <a:rPr lang="el-GR" sz="2000" dirty="0" err="1">
                <a:solidFill>
                  <a:srgbClr val="000066"/>
                </a:solidFill>
                <a:latin typeface="Times New Roman" panose="02020603050405020304" pitchFamily="18" charset="0"/>
                <a:cs typeface="Times New Roman" panose="02020603050405020304" pitchFamily="18" charset="0"/>
              </a:rPr>
              <a:t>brands</a:t>
            </a:r>
            <a:r>
              <a:rPr lang="el-GR" sz="2000" dirty="0">
                <a:solidFill>
                  <a:srgbClr val="000066"/>
                </a:solidFill>
                <a:latin typeface="Times New Roman" panose="02020603050405020304" pitchFamily="18" charset="0"/>
                <a:cs typeface="Times New Roman" panose="02020603050405020304" pitchFamily="18" charset="0"/>
              </a:rPr>
              <a:t>, καλύπτει κάθε τύπο ταξιδιώτη.</a:t>
            </a:r>
          </a:p>
          <a:p>
            <a:pPr marL="352425" indent="-342900" algn="just">
              <a:lnSpc>
                <a:spcPct val="150000"/>
              </a:lnSpc>
              <a:spcBef>
                <a:spcPts val="885"/>
              </a:spcBef>
              <a:buFont typeface="Wingdings" panose="05000000000000000000" pitchFamily="2" charset="2"/>
              <a:buChar char="Ø"/>
            </a:pPr>
            <a:r>
              <a:rPr lang="el-GR" sz="2000" b="1" dirty="0">
                <a:solidFill>
                  <a:srgbClr val="000066"/>
                </a:solidFill>
                <a:latin typeface="Times New Roman" panose="02020603050405020304" pitchFamily="18" charset="0"/>
                <a:cs typeface="Times New Roman" panose="02020603050405020304" pitchFamily="18" charset="0"/>
              </a:rPr>
              <a:t>Ελκυστικά προνόμια: </a:t>
            </a:r>
            <a:r>
              <a:rPr lang="el-GR" sz="2000" dirty="0">
                <a:solidFill>
                  <a:srgbClr val="000066"/>
                </a:solidFill>
                <a:latin typeface="Times New Roman" panose="02020603050405020304" pitchFamily="18" charset="0"/>
                <a:cs typeface="Times New Roman" panose="02020603050405020304" pitchFamily="18" charset="0"/>
              </a:rPr>
              <a:t>Δωρεάν πρωινό και αναβαθμίσεις είναι ιδιαίτερα σημαντικά για επαναλαμβανόμενους επισκέπτες.</a:t>
            </a:r>
          </a:p>
          <a:p>
            <a:pPr marL="352425" indent="-342900" algn="just">
              <a:lnSpc>
                <a:spcPct val="150000"/>
              </a:lnSpc>
              <a:spcBef>
                <a:spcPts val="885"/>
              </a:spcBef>
              <a:buFont typeface="Wingdings" panose="05000000000000000000" pitchFamily="2" charset="2"/>
              <a:buChar char="Ø"/>
            </a:pPr>
            <a:r>
              <a:rPr lang="el-GR" sz="2000" b="1" dirty="0">
                <a:solidFill>
                  <a:srgbClr val="000066"/>
                </a:solidFill>
                <a:latin typeface="Times New Roman" panose="02020603050405020304" pitchFamily="18" charset="0"/>
                <a:cs typeface="Times New Roman" panose="02020603050405020304" pitchFamily="18" charset="0"/>
              </a:rPr>
              <a:t>Συχνές προσφορές: </a:t>
            </a:r>
            <a:r>
              <a:rPr lang="el-GR" sz="2000" dirty="0" err="1">
                <a:solidFill>
                  <a:srgbClr val="000066"/>
                </a:solidFill>
                <a:latin typeface="Times New Roman" panose="02020603050405020304" pitchFamily="18" charset="0"/>
                <a:cs typeface="Times New Roman" panose="02020603050405020304" pitchFamily="18" charset="0"/>
              </a:rPr>
              <a:t>Double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points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promos</a:t>
            </a:r>
            <a:r>
              <a:rPr lang="el-GR" sz="2000" dirty="0">
                <a:solidFill>
                  <a:srgbClr val="000066"/>
                </a:solidFill>
                <a:latin typeface="Times New Roman" panose="02020603050405020304" pitchFamily="18" charset="0"/>
                <a:cs typeface="Times New Roman" panose="02020603050405020304" pitchFamily="18" charset="0"/>
              </a:rPr>
              <a:t> και </a:t>
            </a:r>
            <a:r>
              <a:rPr lang="el-GR" sz="2000" dirty="0" err="1">
                <a:solidFill>
                  <a:srgbClr val="000066"/>
                </a:solidFill>
                <a:latin typeface="Times New Roman" panose="02020603050405020304" pitchFamily="18" charset="0"/>
                <a:cs typeface="Times New Roman" panose="02020603050405020304" pitchFamily="18" charset="0"/>
              </a:rPr>
              <a:t>seasonal</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bonuses</a:t>
            </a:r>
            <a:r>
              <a:rPr lang="el-GR" sz="2000" dirty="0">
                <a:solidFill>
                  <a:srgbClr val="000066"/>
                </a:solidFill>
                <a:latin typeface="Times New Roman" panose="02020603050405020304" pitchFamily="18" charset="0"/>
                <a:cs typeface="Times New Roman" panose="02020603050405020304" pitchFamily="18" charset="0"/>
              </a:rPr>
              <a:t> ενισχύουν την αξία του προγράμματος.</a:t>
            </a:r>
          </a:p>
          <a:p>
            <a:pPr marL="352425" indent="-342900" algn="just">
              <a:lnSpc>
                <a:spcPct val="150000"/>
              </a:lnSpc>
              <a:spcBef>
                <a:spcPts val="885"/>
              </a:spcBef>
              <a:buFont typeface="Wingdings" panose="05000000000000000000" pitchFamily="2" charset="2"/>
              <a:buChar char="Ø"/>
            </a:pPr>
            <a:r>
              <a:rPr lang="el-GR" sz="2000" b="1" dirty="0">
                <a:solidFill>
                  <a:srgbClr val="000066"/>
                </a:solidFill>
                <a:latin typeface="Times New Roman" panose="02020603050405020304" pitchFamily="18" charset="0"/>
                <a:cs typeface="Times New Roman" panose="02020603050405020304" pitchFamily="18" charset="0"/>
              </a:rPr>
              <a:t>Συναισθηματική σύνδεση: </a:t>
            </a:r>
            <a:r>
              <a:rPr lang="el-GR" sz="2000" dirty="0">
                <a:solidFill>
                  <a:srgbClr val="000066"/>
                </a:solidFill>
                <a:latin typeface="Times New Roman" panose="02020603050405020304" pitchFamily="18" charset="0"/>
                <a:cs typeface="Times New Roman" panose="02020603050405020304" pitchFamily="18" charset="0"/>
              </a:rPr>
              <a:t>Η Hilton επενδύει σε εμπειρίες που κάνουν τον επισκέπτη να αισθάνεται VIP.</a:t>
            </a:r>
          </a:p>
        </p:txBody>
      </p:sp>
    </p:spTree>
    <p:extLst>
      <p:ext uri="{BB962C8B-B14F-4D97-AF65-F5344CB8AC3E}">
        <p14:creationId xmlns:p14="http://schemas.microsoft.com/office/powerpoint/2010/main" val="150662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69A7-E34C-2E8C-A450-D624DFAF723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EA98F5E-CCFE-DA47-C6F1-8582F7C0D110}"/>
              </a:ext>
            </a:extLst>
          </p:cNvPr>
          <p:cNvSpPr txBox="1"/>
          <p:nvPr/>
        </p:nvSpPr>
        <p:spPr>
          <a:xfrm>
            <a:off x="179512" y="404664"/>
            <a:ext cx="8424936" cy="2805063"/>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Παραδείγματα εμπειριών </a:t>
            </a:r>
            <a:r>
              <a:rPr lang="en-US" sz="2400" b="1" dirty="0">
                <a:solidFill>
                  <a:srgbClr val="000066"/>
                </a:solidFill>
                <a:latin typeface="Times New Roman" panose="02020603050405020304" pitchFamily="18" charset="0"/>
                <a:cs typeface="Times New Roman" panose="02020603050405020304" pitchFamily="18" charset="0"/>
              </a:rPr>
              <a:t>Hilton Honors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Δωρεάν διαμονή στο </a:t>
            </a:r>
            <a:r>
              <a:rPr lang="en-US" sz="2000" dirty="0">
                <a:solidFill>
                  <a:srgbClr val="000066"/>
                </a:solidFill>
                <a:latin typeface="Times New Roman" panose="02020603050405020304" pitchFamily="18" charset="0"/>
                <a:cs typeface="Times New Roman" panose="02020603050405020304" pitchFamily="18" charset="0"/>
              </a:rPr>
              <a:t>Conrad Corfu </a:t>
            </a:r>
            <a:r>
              <a:rPr lang="el-GR" sz="2000" dirty="0">
                <a:solidFill>
                  <a:srgbClr val="000066"/>
                </a:solidFill>
                <a:latin typeface="Times New Roman" panose="02020603050405020304" pitchFamily="18" charset="0"/>
                <a:cs typeface="Times New Roman" panose="02020603050405020304" pitchFamily="18" charset="0"/>
              </a:rPr>
              <a:t>με εξαργύρωση πόντων.</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Αναβάθμιση σε </a:t>
            </a:r>
            <a:r>
              <a:rPr lang="en-US" sz="2000" dirty="0">
                <a:solidFill>
                  <a:srgbClr val="000066"/>
                </a:solidFill>
                <a:latin typeface="Times New Roman" panose="02020603050405020304" pitchFamily="18" charset="0"/>
                <a:cs typeface="Times New Roman" panose="02020603050405020304" pitchFamily="18" charset="0"/>
              </a:rPr>
              <a:t>executive suite </a:t>
            </a:r>
            <a:r>
              <a:rPr lang="el-GR" sz="2000" dirty="0">
                <a:solidFill>
                  <a:srgbClr val="000066"/>
                </a:solidFill>
                <a:latin typeface="Times New Roman" panose="02020603050405020304" pitchFamily="18" charset="0"/>
                <a:cs typeface="Times New Roman" panose="02020603050405020304" pitchFamily="18" charset="0"/>
              </a:rPr>
              <a:t>στο </a:t>
            </a:r>
            <a:r>
              <a:rPr lang="en-US" sz="2000" dirty="0">
                <a:solidFill>
                  <a:srgbClr val="000066"/>
                </a:solidFill>
                <a:latin typeface="Times New Roman" panose="02020603050405020304" pitchFamily="18" charset="0"/>
                <a:cs typeface="Times New Roman" panose="02020603050405020304" pitchFamily="18" charset="0"/>
              </a:rPr>
              <a:t>Hilton Athens </a:t>
            </a:r>
            <a:r>
              <a:rPr lang="el-GR" sz="2000" dirty="0">
                <a:solidFill>
                  <a:srgbClr val="000066"/>
                </a:solidFill>
                <a:latin typeface="Times New Roman" panose="02020603050405020304" pitchFamily="18" charset="0"/>
                <a:cs typeface="Times New Roman" panose="02020603050405020304" pitchFamily="18" charset="0"/>
              </a:rPr>
              <a:t>για </a:t>
            </a:r>
            <a:r>
              <a:rPr lang="en-US" sz="2000" dirty="0">
                <a:solidFill>
                  <a:srgbClr val="000066"/>
                </a:solidFill>
                <a:latin typeface="Times New Roman" panose="02020603050405020304" pitchFamily="18" charset="0"/>
                <a:cs typeface="Times New Roman" panose="02020603050405020304" pitchFamily="18" charset="0"/>
              </a:rPr>
              <a:t>Gold/Diamond </a:t>
            </a:r>
            <a:r>
              <a:rPr lang="el-GR" sz="2000" dirty="0">
                <a:solidFill>
                  <a:srgbClr val="000066"/>
                </a:solidFill>
                <a:latin typeface="Times New Roman" panose="02020603050405020304" pitchFamily="18" charset="0"/>
                <a:cs typeface="Times New Roman" panose="02020603050405020304" pitchFamily="18" charset="0"/>
              </a:rPr>
              <a:t>μέλη.</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Συμμετοχή σε αποκλειστικά </a:t>
            </a:r>
            <a:r>
              <a:rPr lang="en-US" sz="2000" dirty="0">
                <a:solidFill>
                  <a:srgbClr val="000066"/>
                </a:solidFill>
                <a:latin typeface="Times New Roman" panose="02020603050405020304" pitchFamily="18" charset="0"/>
                <a:cs typeface="Times New Roman" panose="02020603050405020304" pitchFamily="18" charset="0"/>
              </a:rPr>
              <a:t>events </a:t>
            </a:r>
            <a:r>
              <a:rPr lang="el-GR" sz="2000" dirty="0">
                <a:solidFill>
                  <a:srgbClr val="000066"/>
                </a:solidFill>
                <a:latin typeface="Times New Roman" panose="02020603050405020304" pitchFamily="18" charset="0"/>
                <a:cs typeface="Times New Roman" panose="02020603050405020304" pitchFamily="18" charset="0"/>
              </a:rPr>
              <a:t>μέσω του προγράμματος </a:t>
            </a:r>
            <a:r>
              <a:rPr lang="en-US" sz="2000" dirty="0">
                <a:solidFill>
                  <a:srgbClr val="000066"/>
                </a:solidFill>
                <a:latin typeface="Times New Roman" panose="02020603050405020304" pitchFamily="18" charset="0"/>
                <a:cs typeface="Times New Roman" panose="02020603050405020304" pitchFamily="18" charset="0"/>
              </a:rPr>
              <a:t>Hilton Honors Experiences.</a:t>
            </a:r>
            <a:endParaRPr lang="el-GR"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9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D4E6F-D943-E31C-4EA1-010227AE698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567865F-2783-5E27-A6FD-581429FA2877}"/>
              </a:ext>
            </a:extLst>
          </p:cNvPr>
          <p:cNvSpPr txBox="1"/>
          <p:nvPr/>
        </p:nvSpPr>
        <p:spPr>
          <a:xfrm>
            <a:off x="251520" y="332656"/>
            <a:ext cx="8424936" cy="482824"/>
          </a:xfrm>
          <a:prstGeom prst="rect">
            <a:avLst/>
          </a:prstGeom>
        </p:spPr>
        <p:txBody>
          <a:bodyPr vert="horz" wrap="square" lIns="0" tIns="112395" rIns="0" bIns="0" rtlCol="0">
            <a:spAutoFit/>
          </a:bodyPr>
          <a:lstStyle/>
          <a:p>
            <a:pPr marL="9525" algn="ctr">
              <a:spcBef>
                <a:spcPts val="885"/>
              </a:spcBef>
            </a:pPr>
            <a:r>
              <a:rPr lang="en-US" sz="2400" b="1" dirty="0">
                <a:solidFill>
                  <a:srgbClr val="000066"/>
                </a:solidFill>
                <a:latin typeface="Times New Roman" panose="02020603050405020304" pitchFamily="18" charset="0"/>
                <a:cs typeface="Times New Roman" panose="02020603050405020304" pitchFamily="18" charset="0"/>
              </a:rPr>
              <a:t>Marriott Bonvoy</a:t>
            </a:r>
            <a:endParaRPr lang="en-US" sz="2400" dirty="0">
              <a:solidFill>
                <a:srgbClr val="00006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0853C79-209A-5E73-C039-A22F98B076EB}"/>
              </a:ext>
            </a:extLst>
          </p:cNvPr>
          <p:cNvPicPr>
            <a:picLocks noChangeAspect="1"/>
          </p:cNvPicPr>
          <p:nvPr/>
        </p:nvPicPr>
        <p:blipFill>
          <a:blip r:embed="rId2"/>
          <a:stretch>
            <a:fillRect/>
          </a:stretch>
        </p:blipFill>
        <p:spPr>
          <a:xfrm>
            <a:off x="341784" y="908720"/>
            <a:ext cx="8460432" cy="4230216"/>
          </a:xfrm>
          <a:prstGeom prst="rect">
            <a:avLst/>
          </a:prstGeom>
        </p:spPr>
      </p:pic>
    </p:spTree>
    <p:extLst>
      <p:ext uri="{BB962C8B-B14F-4D97-AF65-F5344CB8AC3E}">
        <p14:creationId xmlns:p14="http://schemas.microsoft.com/office/powerpoint/2010/main" val="90106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9A4C9-32C9-EFEC-03C7-69E3D5268AE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CB2B07C-77E5-E18D-4886-77AEF7E20482}"/>
              </a:ext>
            </a:extLst>
          </p:cNvPr>
          <p:cNvSpPr txBox="1"/>
          <p:nvPr/>
        </p:nvSpPr>
        <p:spPr>
          <a:xfrm>
            <a:off x="251520" y="332656"/>
            <a:ext cx="8424936" cy="2389565"/>
          </a:xfrm>
          <a:prstGeom prst="rect">
            <a:avLst/>
          </a:prstGeom>
        </p:spPr>
        <p:txBody>
          <a:bodyPr vert="horz" wrap="square" lIns="0" tIns="112395" rIns="0" bIns="0" rtlCol="0">
            <a:spAutoFit/>
          </a:bodyPr>
          <a:lstStyle/>
          <a:p>
            <a:pPr marL="9525" algn="ctr">
              <a:spcBef>
                <a:spcPts val="885"/>
              </a:spcBef>
            </a:pPr>
            <a:r>
              <a:rPr lang="en-US" sz="2400" b="1" dirty="0">
                <a:solidFill>
                  <a:srgbClr val="000066"/>
                </a:solidFill>
                <a:latin typeface="Times New Roman" panose="02020603050405020304" pitchFamily="18" charset="0"/>
                <a:cs typeface="Times New Roman" panose="02020603050405020304" pitchFamily="18" charset="0"/>
              </a:rPr>
              <a:t>Marriott Bonvoy</a:t>
            </a: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Marriott </a:t>
            </a:r>
            <a:r>
              <a:rPr lang="el-GR" sz="2000" dirty="0" err="1">
                <a:solidFill>
                  <a:srgbClr val="000066"/>
                </a:solidFill>
                <a:latin typeface="Times New Roman" panose="02020603050405020304" pitchFamily="18" charset="0"/>
                <a:cs typeface="Times New Roman" panose="02020603050405020304" pitchFamily="18" charset="0"/>
              </a:rPr>
              <a:t>Bonvoy</a:t>
            </a:r>
            <a:r>
              <a:rPr lang="el-GR" sz="2000" dirty="0">
                <a:solidFill>
                  <a:srgbClr val="000066"/>
                </a:solidFill>
                <a:latin typeface="Times New Roman" panose="02020603050405020304" pitchFamily="18" charset="0"/>
                <a:cs typeface="Times New Roman" panose="02020603050405020304" pitchFamily="18" charset="0"/>
              </a:rPr>
              <a:t> είναι το παγκόσμιο πρόγραμμα επιβράβευσης της Marriott International, με πάνω από 9.400 ξενοδοχεία σε περισσότερες από 140 χώρες. Προσφέρει πόντους, προνόμια και αποκλειστικές εμπειρίες που ενισχύουν την πιστότητα των ταξιδιωτών και ενθαρρύνουν επαναλαμβανόμενες επισκέψεις.</a:t>
            </a:r>
            <a:endParaRPr lang="en-US" sz="2000" dirty="0">
              <a:solidFill>
                <a:srgbClr val="00006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C77F8F8-7D6C-535A-34CB-A0C4507FF0D9}"/>
              </a:ext>
            </a:extLst>
          </p:cNvPr>
          <p:cNvPicPr>
            <a:picLocks noChangeAspect="1"/>
          </p:cNvPicPr>
          <p:nvPr/>
        </p:nvPicPr>
        <p:blipFill>
          <a:blip r:embed="rId2"/>
          <a:stretch>
            <a:fillRect/>
          </a:stretch>
        </p:blipFill>
        <p:spPr>
          <a:xfrm>
            <a:off x="2771800" y="3140968"/>
            <a:ext cx="5468100" cy="3075806"/>
          </a:xfrm>
          <a:prstGeom prst="rect">
            <a:avLst/>
          </a:prstGeom>
        </p:spPr>
      </p:pic>
    </p:spTree>
    <p:extLst>
      <p:ext uri="{BB962C8B-B14F-4D97-AF65-F5344CB8AC3E}">
        <p14:creationId xmlns:p14="http://schemas.microsoft.com/office/powerpoint/2010/main" val="101502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1880-0425-DFB5-F31F-58C2E4DEB02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9085205-32F3-C637-7E5C-24150E91A7EA}"/>
              </a:ext>
            </a:extLst>
          </p:cNvPr>
          <p:cNvSpPr txBox="1"/>
          <p:nvPr/>
        </p:nvSpPr>
        <p:spPr>
          <a:xfrm>
            <a:off x="251520" y="32131"/>
            <a:ext cx="8424936" cy="5459636"/>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Βασικά χαρακτηριστικά του Marriott </a:t>
            </a:r>
            <a:r>
              <a:rPr lang="el-GR" sz="2400" b="1" dirty="0" err="1">
                <a:solidFill>
                  <a:srgbClr val="000066"/>
                </a:solidFill>
                <a:latin typeface="Times New Roman" panose="02020603050405020304" pitchFamily="18" charset="0"/>
                <a:cs typeface="Times New Roman" panose="02020603050405020304" pitchFamily="18" charset="0"/>
              </a:rPr>
              <a:t>Bonvoy</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Συλλογή πόντων</a:t>
            </a:r>
            <a:r>
              <a:rPr lang="el-GR" sz="2000" dirty="0">
                <a:solidFill>
                  <a:srgbClr val="000066"/>
                </a:solidFill>
                <a:latin typeface="Times New Roman" panose="02020603050405020304" pitchFamily="18" charset="0"/>
                <a:cs typeface="Times New Roman" panose="02020603050405020304" pitchFamily="18" charset="0"/>
              </a:rPr>
              <a:t>: Κερδίζετε πόντους σε κάθε διαμονή, που μπορούν να εξαργυρωθούν για δωρεάν νύχτες, πτήσεις, ενοικιάσεις αυτοκινήτων ή εμπειρίες.</a:t>
            </a:r>
          </a:p>
          <a:p>
            <a:pPr marL="352425" indent="-342900">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Επίπεδα μελών (Elite Status):</a:t>
            </a:r>
          </a:p>
          <a:p>
            <a:pPr marL="809625" lvl="1" indent="-342900">
              <a:lnSpc>
                <a:spcPct val="150000"/>
              </a:lnSpc>
              <a:spcBef>
                <a:spcPts val="885"/>
              </a:spcBef>
              <a:buFont typeface="Arial" panose="020B0604020202020204" pitchFamily="34" charset="0"/>
              <a:buChar char="•"/>
            </a:pPr>
            <a:r>
              <a:rPr lang="el-GR" sz="2000" dirty="0">
                <a:solidFill>
                  <a:srgbClr val="000066"/>
                </a:solidFill>
                <a:latin typeface="Times New Roman" panose="02020603050405020304" pitchFamily="18" charset="0"/>
                <a:cs typeface="Times New Roman" panose="02020603050405020304" pitchFamily="18" charset="0"/>
              </a:rPr>
              <a:t>Silver Elite: Δωρεάν </a:t>
            </a:r>
            <a:r>
              <a:rPr lang="el-GR" sz="2000" dirty="0" err="1">
                <a:solidFill>
                  <a:srgbClr val="000066"/>
                </a:solidFill>
                <a:latin typeface="Times New Roman" panose="02020603050405020304" pitchFamily="18" charset="0"/>
                <a:cs typeface="Times New Roman" panose="02020603050405020304" pitchFamily="18" charset="0"/>
              </a:rPr>
              <a:t>Wi-Fi</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late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check-out</a:t>
            </a:r>
            <a:r>
              <a:rPr lang="el-GR" sz="2000" dirty="0">
                <a:solidFill>
                  <a:srgbClr val="000066"/>
                </a:solidFill>
                <a:latin typeface="Times New Roman" panose="02020603050405020304" pitchFamily="18" charset="0"/>
                <a:cs typeface="Times New Roman" panose="02020603050405020304" pitchFamily="18" charset="0"/>
              </a:rPr>
              <a:t>.</a:t>
            </a:r>
          </a:p>
          <a:p>
            <a:pPr marL="809625" lvl="1" indent="-342900">
              <a:lnSpc>
                <a:spcPct val="150000"/>
              </a:lnSpc>
              <a:spcBef>
                <a:spcPts val="885"/>
              </a:spcBef>
              <a:buFont typeface="Arial" panose="020B0604020202020204" pitchFamily="34" charset="0"/>
              <a:buChar char="•"/>
            </a:pPr>
            <a:r>
              <a:rPr lang="el-GR" sz="2000" dirty="0" err="1">
                <a:solidFill>
                  <a:srgbClr val="000066"/>
                </a:solidFill>
                <a:latin typeface="Times New Roman" panose="02020603050405020304" pitchFamily="18" charset="0"/>
                <a:cs typeface="Times New Roman" panose="02020603050405020304" pitchFamily="18" charset="0"/>
              </a:rPr>
              <a:t>Gold</a:t>
            </a:r>
            <a:r>
              <a:rPr lang="el-GR" sz="2000" dirty="0">
                <a:solidFill>
                  <a:srgbClr val="000066"/>
                </a:solidFill>
                <a:latin typeface="Times New Roman" panose="02020603050405020304" pitchFamily="18" charset="0"/>
                <a:cs typeface="Times New Roman" panose="02020603050405020304" pitchFamily="18" charset="0"/>
              </a:rPr>
              <a:t> Elite: Αναβαθμίσεις δωματίων, μπόνους πόντων.</a:t>
            </a:r>
          </a:p>
          <a:p>
            <a:pPr marL="809625" lvl="1" indent="-342900">
              <a:lnSpc>
                <a:spcPct val="150000"/>
              </a:lnSpc>
              <a:spcBef>
                <a:spcPts val="885"/>
              </a:spcBef>
              <a:buFont typeface="Arial" panose="020B0604020202020204" pitchFamily="34" charset="0"/>
              <a:buChar char="•"/>
            </a:pPr>
            <a:r>
              <a:rPr lang="el-GR" sz="2000" dirty="0">
                <a:solidFill>
                  <a:srgbClr val="000066"/>
                </a:solidFill>
                <a:latin typeface="Times New Roman" panose="02020603050405020304" pitchFamily="18" charset="0"/>
                <a:cs typeface="Times New Roman" panose="02020603050405020304" pitchFamily="18" charset="0"/>
              </a:rPr>
              <a:t>Platinum Elite: Πρόσβαση σε </a:t>
            </a:r>
            <a:r>
              <a:rPr lang="el-GR" sz="2000" dirty="0" err="1">
                <a:solidFill>
                  <a:srgbClr val="000066"/>
                </a:solidFill>
                <a:latin typeface="Times New Roman" panose="02020603050405020304" pitchFamily="18" charset="0"/>
                <a:cs typeface="Times New Roman" panose="02020603050405020304" pitchFamily="18" charset="0"/>
              </a:rPr>
              <a:t>lounges</a:t>
            </a:r>
            <a:r>
              <a:rPr lang="el-GR" sz="2000" dirty="0">
                <a:solidFill>
                  <a:srgbClr val="000066"/>
                </a:solidFill>
                <a:latin typeface="Times New Roman" panose="02020603050405020304" pitchFamily="18" charset="0"/>
                <a:cs typeface="Times New Roman" panose="02020603050405020304" pitchFamily="18" charset="0"/>
              </a:rPr>
              <a:t>, εγγυημένο </a:t>
            </a:r>
            <a:r>
              <a:rPr lang="el-GR" sz="2000" dirty="0" err="1">
                <a:solidFill>
                  <a:srgbClr val="000066"/>
                </a:solidFill>
                <a:latin typeface="Times New Roman" panose="02020603050405020304" pitchFamily="18" charset="0"/>
                <a:cs typeface="Times New Roman" panose="02020603050405020304" pitchFamily="18" charset="0"/>
              </a:rPr>
              <a:t>late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check-out</a:t>
            </a:r>
            <a:r>
              <a:rPr lang="el-GR" sz="2000" dirty="0">
                <a:solidFill>
                  <a:srgbClr val="000066"/>
                </a:solidFill>
                <a:latin typeface="Times New Roman" panose="02020603050405020304" pitchFamily="18" charset="0"/>
                <a:cs typeface="Times New Roman" panose="02020603050405020304" pitchFamily="18" charset="0"/>
              </a:rPr>
              <a:t>.</a:t>
            </a:r>
          </a:p>
          <a:p>
            <a:pPr marL="809625" lvl="1" indent="-342900">
              <a:lnSpc>
                <a:spcPct val="150000"/>
              </a:lnSpc>
              <a:spcBef>
                <a:spcPts val="885"/>
              </a:spcBef>
              <a:buFont typeface="Arial" panose="020B0604020202020204" pitchFamily="34" charset="0"/>
              <a:buChar char="•"/>
            </a:pPr>
            <a:r>
              <a:rPr lang="el-GR" sz="2000" dirty="0" err="1">
                <a:solidFill>
                  <a:srgbClr val="000066"/>
                </a:solidFill>
                <a:latin typeface="Times New Roman" panose="02020603050405020304" pitchFamily="18" charset="0"/>
                <a:cs typeface="Times New Roman" panose="02020603050405020304" pitchFamily="18" charset="0"/>
              </a:rPr>
              <a:t>Titanium</a:t>
            </a:r>
            <a:r>
              <a:rPr lang="el-GR" sz="2000" dirty="0">
                <a:solidFill>
                  <a:srgbClr val="000066"/>
                </a:solidFill>
                <a:latin typeface="Times New Roman" panose="02020603050405020304" pitchFamily="18" charset="0"/>
                <a:cs typeface="Times New Roman" panose="02020603050405020304" pitchFamily="18" charset="0"/>
              </a:rPr>
              <a:t> &amp; </a:t>
            </a:r>
            <a:r>
              <a:rPr lang="el-GR" sz="2000" dirty="0" err="1">
                <a:solidFill>
                  <a:srgbClr val="000066"/>
                </a:solidFill>
                <a:latin typeface="Times New Roman" panose="02020603050405020304" pitchFamily="18" charset="0"/>
                <a:cs typeface="Times New Roman" panose="02020603050405020304" pitchFamily="18" charset="0"/>
              </a:rPr>
              <a:t>Ambassador</a:t>
            </a:r>
            <a:r>
              <a:rPr lang="el-GR" sz="2000" dirty="0">
                <a:solidFill>
                  <a:srgbClr val="000066"/>
                </a:solidFill>
                <a:latin typeface="Times New Roman" panose="02020603050405020304" pitchFamily="18" charset="0"/>
                <a:cs typeface="Times New Roman" panose="02020603050405020304" pitchFamily="18" charset="0"/>
              </a:rPr>
              <a:t> Elite: Προσωπικός </a:t>
            </a:r>
            <a:r>
              <a:rPr lang="el-GR" sz="2000" dirty="0" err="1">
                <a:solidFill>
                  <a:srgbClr val="000066"/>
                </a:solidFill>
                <a:latin typeface="Times New Roman" panose="02020603050405020304" pitchFamily="18" charset="0"/>
                <a:cs typeface="Times New Roman" panose="02020603050405020304" pitchFamily="18" charset="0"/>
              </a:rPr>
              <a:t>concierge</a:t>
            </a:r>
            <a:r>
              <a:rPr lang="el-GR" sz="2000" dirty="0">
                <a:solidFill>
                  <a:srgbClr val="000066"/>
                </a:solidFill>
                <a:latin typeface="Times New Roman" panose="02020603050405020304" pitchFamily="18" charset="0"/>
                <a:cs typeface="Times New Roman" panose="02020603050405020304" pitchFamily="18" charset="0"/>
              </a:rPr>
              <a:t>, κορυφαία προνόμια.</a:t>
            </a:r>
          </a:p>
        </p:txBody>
      </p:sp>
    </p:spTree>
    <p:extLst>
      <p:ext uri="{BB962C8B-B14F-4D97-AF65-F5344CB8AC3E}">
        <p14:creationId xmlns:p14="http://schemas.microsoft.com/office/powerpoint/2010/main" val="10470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922E8-9D00-E134-DB7D-6EFA1C0897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27D9B3C-185A-68E7-B209-ABFE06B04168}"/>
              </a:ext>
            </a:extLst>
          </p:cNvPr>
          <p:cNvSpPr txBox="1"/>
          <p:nvPr/>
        </p:nvSpPr>
        <p:spPr>
          <a:xfrm>
            <a:off x="251520" y="476672"/>
            <a:ext cx="8424936" cy="2689647"/>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Βασικά χαρακτηριστικά του Marriott </a:t>
            </a:r>
            <a:r>
              <a:rPr lang="el-GR" sz="2400" b="1" dirty="0" err="1">
                <a:solidFill>
                  <a:srgbClr val="000066"/>
                </a:solidFill>
                <a:latin typeface="Times New Roman" panose="02020603050405020304" pitchFamily="18" charset="0"/>
                <a:cs typeface="Times New Roman" panose="02020603050405020304" pitchFamily="18" charset="0"/>
              </a:rPr>
              <a:t>Bonvoy</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Συνεργασίες: </a:t>
            </a:r>
            <a:r>
              <a:rPr lang="el-GR" sz="2000" dirty="0">
                <a:solidFill>
                  <a:srgbClr val="000066"/>
                </a:solidFill>
                <a:latin typeface="Times New Roman" panose="02020603050405020304" pitchFamily="18" charset="0"/>
                <a:cs typeface="Times New Roman" panose="02020603050405020304" pitchFamily="18" charset="0"/>
              </a:rPr>
              <a:t>Συνεργάζεται με αεροπορικές εταιρείες (π.χ. </a:t>
            </a:r>
            <a:r>
              <a:rPr lang="el-GR" sz="2000" dirty="0" err="1">
                <a:solidFill>
                  <a:srgbClr val="000066"/>
                </a:solidFill>
                <a:latin typeface="Times New Roman" panose="02020603050405020304" pitchFamily="18" charset="0"/>
                <a:cs typeface="Times New Roman" panose="02020603050405020304" pitchFamily="18" charset="0"/>
              </a:rPr>
              <a:t>Emirates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Skywards</a:t>
            </a:r>
            <a:r>
              <a:rPr lang="el-GR" sz="2000" dirty="0">
                <a:solidFill>
                  <a:srgbClr val="000066"/>
                </a:solidFill>
                <a:latin typeface="Times New Roman" panose="02020603050405020304" pitchFamily="18" charset="0"/>
                <a:cs typeface="Times New Roman" panose="02020603050405020304" pitchFamily="18" charset="0"/>
              </a:rPr>
              <a:t>), δίνοντας διπλά οφέλη σε πτήσεις και διαμονές.</a:t>
            </a:r>
          </a:p>
          <a:p>
            <a:pPr marL="352425" indent="-342900">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Ευελιξία εξαργύρωσης: </a:t>
            </a:r>
            <a:r>
              <a:rPr lang="el-GR" sz="2000" dirty="0">
                <a:solidFill>
                  <a:srgbClr val="000066"/>
                </a:solidFill>
                <a:latin typeface="Times New Roman" panose="02020603050405020304" pitchFamily="18" charset="0"/>
                <a:cs typeface="Times New Roman" panose="02020603050405020304" pitchFamily="18" charset="0"/>
              </a:rPr>
              <a:t>Οι πόντοι δεν περιορίζονται σε ξενοδοχεία· μπορούν να χρησιμοποιηθούν για ταξιδιωτικές εμπειρίες, γαστρονομία και </a:t>
            </a:r>
            <a:r>
              <a:rPr lang="el-GR" sz="2000" dirty="0" err="1">
                <a:solidFill>
                  <a:srgbClr val="000066"/>
                </a:solidFill>
                <a:latin typeface="Times New Roman" panose="02020603050405020304" pitchFamily="18" charset="0"/>
                <a:cs typeface="Times New Roman" panose="02020603050405020304" pitchFamily="18" charset="0"/>
              </a:rPr>
              <a:t>events</a:t>
            </a:r>
            <a:r>
              <a:rPr lang="el-GR" sz="2000" dirty="0">
                <a:solidFill>
                  <a:srgbClr val="000066"/>
                </a:solidFill>
                <a:latin typeface="Times New Roman" panose="02020603050405020304" pitchFamily="18" charset="0"/>
                <a:cs typeface="Times New Roman" panose="02020603050405020304" pitchFamily="18" charset="0"/>
              </a:rPr>
              <a:t>.</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76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05C8A-78C9-2F5C-78F4-73D798B91B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3DA078B-92BB-B0F5-72F4-9E2255FFFB90}"/>
              </a:ext>
            </a:extLst>
          </p:cNvPr>
          <p:cNvSpPr txBox="1"/>
          <p:nvPr/>
        </p:nvSpPr>
        <p:spPr>
          <a:xfrm>
            <a:off x="179512" y="116632"/>
            <a:ext cx="8424936" cy="3035896"/>
          </a:xfrm>
          <a:prstGeom prst="rect">
            <a:avLst/>
          </a:prstGeom>
        </p:spPr>
        <p:txBody>
          <a:bodyPr vert="horz" wrap="square" lIns="0" tIns="112395" rIns="0" bIns="0" rtlCol="0">
            <a:spAutoFit/>
          </a:bodyPr>
          <a:lstStyle/>
          <a:p>
            <a:pPr marL="9525" algn="ctr">
              <a:lnSpc>
                <a:spcPct val="150000"/>
              </a:lnSpc>
              <a:spcBef>
                <a:spcPts val="885"/>
              </a:spcBef>
            </a:pPr>
            <a:r>
              <a:rPr lang="en-US" sz="2400" b="1" dirty="0">
                <a:solidFill>
                  <a:srgbClr val="000066"/>
                </a:solidFill>
                <a:latin typeface="Times New Roman" panose="02020603050405020304" pitchFamily="18" charset="0"/>
                <a:cs typeface="Times New Roman" panose="02020603050405020304" pitchFamily="18" charset="0"/>
              </a:rPr>
              <a:t>ALL – Accor Live Limitless</a:t>
            </a:r>
            <a:endParaRPr lang="el-GR" sz="2400" b="1" dirty="0">
              <a:solidFill>
                <a:srgbClr val="000066"/>
              </a:solidFill>
              <a:latin typeface="Times New Roman" panose="02020603050405020304" pitchFamily="18" charset="0"/>
              <a:cs typeface="Times New Roman" panose="02020603050405020304" pitchFamily="18" charset="0"/>
            </a:endParaRP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ALL – </a:t>
            </a:r>
            <a:r>
              <a:rPr lang="el-GR" sz="2000" dirty="0" err="1">
                <a:solidFill>
                  <a:srgbClr val="000066"/>
                </a:solidFill>
                <a:latin typeface="Times New Roman" panose="02020603050405020304" pitchFamily="18" charset="0"/>
                <a:cs typeface="Times New Roman" panose="02020603050405020304" pitchFamily="18" charset="0"/>
              </a:rPr>
              <a:t>Accor</a:t>
            </a:r>
            <a:r>
              <a:rPr lang="el-GR" sz="2000" dirty="0">
                <a:solidFill>
                  <a:srgbClr val="000066"/>
                </a:solidFill>
                <a:latin typeface="Times New Roman" panose="02020603050405020304" pitchFamily="18" charset="0"/>
                <a:cs typeface="Times New Roman" panose="02020603050405020304" pitchFamily="18" charset="0"/>
              </a:rPr>
              <a:t> Live </a:t>
            </a:r>
            <a:r>
              <a:rPr lang="el-GR" sz="2000" dirty="0" err="1">
                <a:solidFill>
                  <a:srgbClr val="000066"/>
                </a:solidFill>
                <a:latin typeface="Times New Roman" panose="02020603050405020304" pitchFamily="18" charset="0"/>
                <a:cs typeface="Times New Roman" panose="02020603050405020304" pitchFamily="18" charset="0"/>
              </a:rPr>
              <a:t>Limitless</a:t>
            </a:r>
            <a:r>
              <a:rPr lang="el-GR" sz="2000" dirty="0">
                <a:solidFill>
                  <a:srgbClr val="000066"/>
                </a:solidFill>
                <a:latin typeface="Times New Roman" panose="02020603050405020304" pitchFamily="18" charset="0"/>
                <a:cs typeface="Times New Roman" panose="02020603050405020304" pitchFamily="18" charset="0"/>
              </a:rPr>
              <a:t> είναι το παγκόσμιο πρόγραμμα πιστότητας της </a:t>
            </a:r>
            <a:r>
              <a:rPr lang="el-GR" sz="2000" dirty="0" err="1">
                <a:solidFill>
                  <a:srgbClr val="000066"/>
                </a:solidFill>
                <a:latin typeface="Times New Roman" panose="02020603050405020304" pitchFamily="18" charset="0"/>
                <a:cs typeface="Times New Roman" panose="02020603050405020304" pitchFamily="18" charset="0"/>
              </a:rPr>
              <a:t>Accor</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Hotels</a:t>
            </a:r>
            <a:r>
              <a:rPr lang="el-GR" sz="2000" dirty="0">
                <a:solidFill>
                  <a:srgbClr val="000066"/>
                </a:solidFill>
                <a:latin typeface="Times New Roman" panose="02020603050405020304" pitchFamily="18" charset="0"/>
                <a:cs typeface="Times New Roman" panose="02020603050405020304" pitchFamily="18" charset="0"/>
              </a:rPr>
              <a:t>, με πάνω από 5.400 ξενοδοχεία και 45 διαφορετικά </a:t>
            </a:r>
            <a:r>
              <a:rPr lang="el-GR" sz="2000" dirty="0" err="1">
                <a:solidFill>
                  <a:srgbClr val="000066"/>
                </a:solidFill>
                <a:latin typeface="Times New Roman" panose="02020603050405020304" pitchFamily="18" charset="0"/>
                <a:cs typeface="Times New Roman" panose="02020603050405020304" pitchFamily="18" charset="0"/>
              </a:rPr>
              <a:t>brands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Sofitel</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Pullman</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Novotel</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Mercure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Ibis</a:t>
            </a:r>
            <a:r>
              <a:rPr lang="el-GR" sz="2000" dirty="0">
                <a:solidFill>
                  <a:srgbClr val="000066"/>
                </a:solidFill>
                <a:latin typeface="Times New Roman" panose="02020603050405020304" pitchFamily="18" charset="0"/>
                <a:cs typeface="Times New Roman" panose="02020603050405020304" pitchFamily="18" charset="0"/>
              </a:rPr>
              <a:t> κ.ά.). Προσφέρει πόντους, προνόμια και εμπειρίες που ενισχύουν την αφοσίωση των ταξιδιωτών και ενθαρρύνουν επαναλαμβανόμενες επισκέψεις.</a:t>
            </a:r>
            <a:endParaRPr lang="en-US" sz="2000" dirty="0">
              <a:solidFill>
                <a:srgbClr val="00006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D4580FA-D09B-117E-62C0-C480A4FC4EFC}"/>
              </a:ext>
            </a:extLst>
          </p:cNvPr>
          <p:cNvPicPr>
            <a:picLocks noChangeAspect="1"/>
          </p:cNvPicPr>
          <p:nvPr/>
        </p:nvPicPr>
        <p:blipFill>
          <a:blip r:embed="rId2"/>
          <a:stretch>
            <a:fillRect/>
          </a:stretch>
        </p:blipFill>
        <p:spPr>
          <a:xfrm>
            <a:off x="4083127" y="3715144"/>
            <a:ext cx="4514850" cy="2628900"/>
          </a:xfrm>
          <a:prstGeom prst="rect">
            <a:avLst/>
          </a:prstGeom>
        </p:spPr>
      </p:pic>
    </p:spTree>
    <p:extLst>
      <p:ext uri="{BB962C8B-B14F-4D97-AF65-F5344CB8AC3E}">
        <p14:creationId xmlns:p14="http://schemas.microsoft.com/office/powerpoint/2010/main" val="383766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957C-1820-6E55-B252-A1163202B1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CDADB2F-CD3B-594E-2085-96123F53E20B}"/>
              </a:ext>
            </a:extLst>
          </p:cNvPr>
          <p:cNvSpPr txBox="1"/>
          <p:nvPr/>
        </p:nvSpPr>
        <p:spPr>
          <a:xfrm>
            <a:off x="179512" y="0"/>
            <a:ext cx="8784976" cy="6036717"/>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Βασικά χαρακτηριστικά του ALL</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Συλλογή πόντων (</a:t>
            </a:r>
            <a:r>
              <a:rPr lang="el-GR" sz="2000" b="1" i="1" dirty="0" err="1">
                <a:solidFill>
                  <a:srgbClr val="000066"/>
                </a:solidFill>
                <a:latin typeface="Times New Roman" panose="02020603050405020304" pitchFamily="18" charset="0"/>
                <a:cs typeface="Times New Roman" panose="02020603050405020304" pitchFamily="18" charset="0"/>
              </a:rPr>
              <a:t>Reward</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b="1" i="1" dirty="0" err="1">
                <a:solidFill>
                  <a:srgbClr val="000066"/>
                </a:solidFill>
                <a:latin typeface="Times New Roman" panose="02020603050405020304" pitchFamily="18" charset="0"/>
                <a:cs typeface="Times New Roman" panose="02020603050405020304" pitchFamily="18" charset="0"/>
              </a:rPr>
              <a:t>Points</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dirty="0">
                <a:solidFill>
                  <a:srgbClr val="000066"/>
                </a:solidFill>
                <a:latin typeface="Times New Roman" panose="02020603050405020304" pitchFamily="18" charset="0"/>
                <a:cs typeface="Times New Roman" panose="02020603050405020304" pitchFamily="18" charset="0"/>
              </a:rPr>
              <a:t>Κάθε διαμονή, γεύμα ή εμπειρία σε ξενοδοχεία </a:t>
            </a:r>
            <a:r>
              <a:rPr lang="el-GR" sz="2000" dirty="0" err="1">
                <a:solidFill>
                  <a:srgbClr val="000066"/>
                </a:solidFill>
                <a:latin typeface="Times New Roman" panose="02020603050405020304" pitchFamily="18" charset="0"/>
                <a:cs typeface="Times New Roman" panose="02020603050405020304" pitchFamily="18" charset="0"/>
              </a:rPr>
              <a:t>Accor</a:t>
            </a:r>
            <a:r>
              <a:rPr lang="el-GR" sz="2000" dirty="0">
                <a:solidFill>
                  <a:srgbClr val="000066"/>
                </a:solidFill>
                <a:latin typeface="Times New Roman" panose="02020603050405020304" pitchFamily="18" charset="0"/>
                <a:cs typeface="Times New Roman" panose="02020603050405020304" pitchFamily="18" charset="0"/>
              </a:rPr>
              <a:t> αποφέρει πόντους που μπορούν να εξαργυρωθούν για δωρεάν νύχτες, γαστρονομία, ταξίδια ή </a:t>
            </a:r>
            <a:r>
              <a:rPr lang="el-GR" sz="2000" dirty="0" err="1">
                <a:solidFill>
                  <a:srgbClr val="000066"/>
                </a:solidFill>
                <a:latin typeface="Times New Roman" panose="02020603050405020304" pitchFamily="18" charset="0"/>
                <a:cs typeface="Times New Roman" panose="02020603050405020304" pitchFamily="18" charset="0"/>
              </a:rPr>
              <a:t>events</a:t>
            </a:r>
            <a:r>
              <a:rPr lang="el-GR" sz="2000" dirty="0">
                <a:solidFill>
                  <a:srgbClr val="000066"/>
                </a:solidFill>
                <a:latin typeface="Times New Roman" panose="02020603050405020304" pitchFamily="18" charset="0"/>
                <a:cs typeface="Times New Roman" panose="02020603050405020304" pitchFamily="18" charset="0"/>
              </a:rPr>
              <a:t>.</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Επίπεδα μελών (Status </a:t>
            </a:r>
            <a:r>
              <a:rPr lang="el-GR" sz="2000" b="1" i="1" dirty="0" err="1">
                <a:solidFill>
                  <a:srgbClr val="000066"/>
                </a:solidFill>
                <a:latin typeface="Times New Roman" panose="02020603050405020304" pitchFamily="18" charset="0"/>
                <a:cs typeface="Times New Roman" panose="02020603050405020304" pitchFamily="18" charset="0"/>
              </a:rPr>
              <a:t>Levels</a:t>
            </a:r>
            <a:r>
              <a:rPr lang="el-GR" sz="2000" b="1" i="1" dirty="0">
                <a:solidFill>
                  <a:srgbClr val="000066"/>
                </a:solidFill>
                <a:latin typeface="Times New Roman" panose="02020603050405020304" pitchFamily="18" charset="0"/>
                <a:cs typeface="Times New Roman" panose="02020603050405020304" pitchFamily="18" charset="0"/>
              </a:rPr>
              <a:t>):</a:t>
            </a:r>
          </a:p>
          <a:p>
            <a:pPr marL="809625" lvl="1" indent="-342900" algn="just">
              <a:lnSpc>
                <a:spcPct val="150000"/>
              </a:lnSpc>
              <a:spcBef>
                <a:spcPts val="885"/>
              </a:spcBef>
              <a:buFont typeface="Arial" panose="020B0604020202020204" pitchFamily="34" charset="0"/>
              <a:buChar char="•"/>
            </a:pPr>
            <a:r>
              <a:rPr lang="el-GR" sz="2000" b="1" i="1" dirty="0" err="1">
                <a:solidFill>
                  <a:srgbClr val="000066"/>
                </a:solidFill>
                <a:latin typeface="Times New Roman" panose="02020603050405020304" pitchFamily="18" charset="0"/>
                <a:cs typeface="Times New Roman" panose="02020603050405020304" pitchFamily="18" charset="0"/>
              </a:rPr>
              <a:t>Classic</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dirty="0">
                <a:solidFill>
                  <a:srgbClr val="000066"/>
                </a:solidFill>
                <a:latin typeface="Times New Roman" panose="02020603050405020304" pitchFamily="18" charset="0"/>
                <a:cs typeface="Times New Roman" panose="02020603050405020304" pitchFamily="18" charset="0"/>
              </a:rPr>
              <a:t>Ειδικές τιμές μελών, Premium </a:t>
            </a:r>
            <a:r>
              <a:rPr lang="el-GR" sz="2000" dirty="0" err="1">
                <a:solidFill>
                  <a:srgbClr val="000066"/>
                </a:solidFill>
                <a:latin typeface="Times New Roman" panose="02020603050405020304" pitchFamily="18" charset="0"/>
                <a:cs typeface="Times New Roman" panose="02020603050405020304" pitchFamily="18" charset="0"/>
              </a:rPr>
              <a:t>Wi-Fi</a:t>
            </a:r>
            <a:r>
              <a:rPr lang="el-GR" sz="2000" dirty="0">
                <a:solidFill>
                  <a:srgbClr val="000066"/>
                </a:solidFill>
                <a:latin typeface="Times New Roman" panose="02020603050405020304" pitchFamily="18" charset="0"/>
                <a:cs typeface="Times New Roman" panose="02020603050405020304" pitchFamily="18" charset="0"/>
              </a:rPr>
              <a:t>.</a:t>
            </a:r>
          </a:p>
          <a:p>
            <a:pPr marL="809625" lvl="1" indent="-342900" algn="just">
              <a:lnSpc>
                <a:spcPct val="150000"/>
              </a:lnSpc>
              <a:spcBef>
                <a:spcPts val="885"/>
              </a:spcBef>
              <a:buFont typeface="Arial" panose="020B0604020202020204" pitchFamily="34" charset="0"/>
              <a:buChar char="•"/>
            </a:pPr>
            <a:r>
              <a:rPr lang="el-GR" sz="2000" b="1" i="1" dirty="0">
                <a:solidFill>
                  <a:srgbClr val="000066"/>
                </a:solidFill>
                <a:latin typeface="Times New Roman" panose="02020603050405020304" pitchFamily="18" charset="0"/>
                <a:cs typeface="Times New Roman" panose="02020603050405020304" pitchFamily="18" charset="0"/>
              </a:rPr>
              <a:t>Silver: </a:t>
            </a:r>
            <a:r>
              <a:rPr lang="el-GR" sz="2000" dirty="0" err="1">
                <a:solidFill>
                  <a:srgbClr val="000066"/>
                </a:solidFill>
                <a:latin typeface="Times New Roman" panose="02020603050405020304" pitchFamily="18" charset="0"/>
                <a:cs typeface="Times New Roman" panose="02020603050405020304" pitchFamily="18" charset="0"/>
              </a:rPr>
              <a:t>Welcome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drink</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late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check-out</a:t>
            </a:r>
            <a:r>
              <a:rPr lang="el-GR" sz="2000" dirty="0">
                <a:solidFill>
                  <a:srgbClr val="000066"/>
                </a:solidFill>
                <a:latin typeface="Times New Roman" panose="02020603050405020304" pitchFamily="18" charset="0"/>
                <a:cs typeface="Times New Roman" panose="02020603050405020304" pitchFamily="18" charset="0"/>
              </a:rPr>
              <a:t>, +24% </a:t>
            </a:r>
            <a:r>
              <a:rPr lang="el-GR" sz="2000" dirty="0" err="1">
                <a:solidFill>
                  <a:srgbClr val="000066"/>
                </a:solidFill>
                <a:latin typeface="Times New Roman" panose="02020603050405020304" pitchFamily="18" charset="0"/>
                <a:cs typeface="Times New Roman" panose="02020603050405020304" pitchFamily="18" charset="0"/>
              </a:rPr>
              <a:t>bonus</a:t>
            </a:r>
            <a:r>
              <a:rPr lang="el-GR" sz="2000" dirty="0">
                <a:solidFill>
                  <a:srgbClr val="000066"/>
                </a:solidFill>
                <a:latin typeface="Times New Roman" panose="02020603050405020304" pitchFamily="18" charset="0"/>
                <a:cs typeface="Times New Roman" panose="02020603050405020304" pitchFamily="18" charset="0"/>
              </a:rPr>
              <a:t> πόντων.</a:t>
            </a:r>
          </a:p>
          <a:p>
            <a:pPr marL="809625" lvl="1" indent="-342900" algn="just">
              <a:lnSpc>
                <a:spcPct val="150000"/>
              </a:lnSpc>
              <a:spcBef>
                <a:spcPts val="885"/>
              </a:spcBef>
              <a:buFont typeface="Arial" panose="020B0604020202020204" pitchFamily="34" charset="0"/>
              <a:buChar char="•"/>
            </a:pPr>
            <a:r>
              <a:rPr lang="el-GR" sz="2000" b="1" i="1" dirty="0" err="1">
                <a:solidFill>
                  <a:srgbClr val="000066"/>
                </a:solidFill>
                <a:latin typeface="Times New Roman" panose="02020603050405020304" pitchFamily="18" charset="0"/>
                <a:cs typeface="Times New Roman" panose="02020603050405020304" pitchFamily="18" charset="0"/>
              </a:rPr>
              <a:t>Gold</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dirty="0">
                <a:solidFill>
                  <a:srgbClr val="000066"/>
                </a:solidFill>
                <a:latin typeface="Times New Roman" panose="02020603050405020304" pitchFamily="18" charset="0"/>
                <a:cs typeface="Times New Roman" panose="02020603050405020304" pitchFamily="18" charset="0"/>
              </a:rPr>
              <a:t>Αναβαθμίσεις δωματίων, </a:t>
            </a:r>
            <a:r>
              <a:rPr lang="el-GR" sz="2000" dirty="0" err="1">
                <a:solidFill>
                  <a:srgbClr val="000066"/>
                </a:solidFill>
                <a:latin typeface="Times New Roman" panose="02020603050405020304" pitchFamily="18" charset="0"/>
                <a:cs typeface="Times New Roman" panose="02020603050405020304" pitchFamily="18" charset="0"/>
              </a:rPr>
              <a:t>early</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a:t>
            </a:r>
            <a:r>
              <a:rPr lang="el-GR" sz="2000" dirty="0">
                <a:solidFill>
                  <a:srgbClr val="000066"/>
                </a:solidFill>
                <a:latin typeface="Times New Roman" panose="02020603050405020304" pitchFamily="18" charset="0"/>
                <a:cs typeface="Times New Roman" panose="02020603050405020304" pitchFamily="18" charset="0"/>
              </a:rPr>
              <a:t>-in/</a:t>
            </a:r>
            <a:r>
              <a:rPr lang="el-GR" sz="2000" dirty="0" err="1">
                <a:solidFill>
                  <a:srgbClr val="000066"/>
                </a:solidFill>
                <a:latin typeface="Times New Roman" panose="02020603050405020304" pitchFamily="18" charset="0"/>
                <a:cs typeface="Times New Roman" panose="02020603050405020304" pitchFamily="18" charset="0"/>
              </a:rPr>
              <a:t>late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check-out</a:t>
            </a:r>
            <a:r>
              <a:rPr lang="el-GR" sz="2000" dirty="0">
                <a:solidFill>
                  <a:srgbClr val="000066"/>
                </a:solidFill>
                <a:latin typeface="Times New Roman" panose="02020603050405020304" pitchFamily="18" charset="0"/>
                <a:cs typeface="Times New Roman" panose="02020603050405020304" pitchFamily="18" charset="0"/>
              </a:rPr>
              <a:t>, +48% </a:t>
            </a:r>
            <a:r>
              <a:rPr lang="el-GR" sz="2000" dirty="0" err="1">
                <a:solidFill>
                  <a:srgbClr val="000066"/>
                </a:solidFill>
                <a:latin typeface="Times New Roman" panose="02020603050405020304" pitchFamily="18" charset="0"/>
                <a:cs typeface="Times New Roman" panose="02020603050405020304" pitchFamily="18" charset="0"/>
              </a:rPr>
              <a:t>bonus</a:t>
            </a:r>
            <a:r>
              <a:rPr lang="el-GR" sz="2000" dirty="0">
                <a:solidFill>
                  <a:srgbClr val="000066"/>
                </a:solidFill>
                <a:latin typeface="Times New Roman" panose="02020603050405020304" pitchFamily="18" charset="0"/>
                <a:cs typeface="Times New Roman" panose="02020603050405020304" pitchFamily="18" charset="0"/>
              </a:rPr>
              <a:t> πόντων.</a:t>
            </a:r>
            <a:endParaRPr lang="en-US" sz="2000" dirty="0">
              <a:solidFill>
                <a:srgbClr val="000066"/>
              </a:solidFill>
              <a:latin typeface="Times New Roman" panose="02020603050405020304" pitchFamily="18" charset="0"/>
              <a:cs typeface="Times New Roman" panose="02020603050405020304" pitchFamily="18" charset="0"/>
            </a:endParaRPr>
          </a:p>
          <a:p>
            <a:pPr marL="809625" lvl="1" indent="-342900" algn="just">
              <a:lnSpc>
                <a:spcPct val="150000"/>
              </a:lnSpc>
              <a:spcBef>
                <a:spcPts val="885"/>
              </a:spcBef>
              <a:buFont typeface="Arial" panose="020B0604020202020204" pitchFamily="34" charset="0"/>
              <a:buChar char="•"/>
            </a:pPr>
            <a:r>
              <a:rPr lang="en-US" sz="2000" b="1" i="1" dirty="0">
                <a:solidFill>
                  <a:srgbClr val="000066"/>
                </a:solidFill>
                <a:latin typeface="Times New Roman" panose="02020603050405020304" pitchFamily="18" charset="0"/>
                <a:cs typeface="Times New Roman" panose="02020603050405020304" pitchFamily="18" charset="0"/>
              </a:rPr>
              <a:t>Platinum: </a:t>
            </a:r>
            <a:r>
              <a:rPr lang="en-US" sz="2000" dirty="0">
                <a:solidFill>
                  <a:srgbClr val="000066"/>
                </a:solidFill>
                <a:latin typeface="Times New Roman" panose="02020603050405020304" pitchFamily="18" charset="0"/>
                <a:cs typeface="Times New Roman" panose="02020603050405020304" pitchFamily="18" charset="0"/>
              </a:rPr>
              <a:t>Suite Night Upgrades, </a:t>
            </a:r>
            <a:r>
              <a:rPr lang="el-GR" sz="2000" dirty="0">
                <a:solidFill>
                  <a:srgbClr val="000066"/>
                </a:solidFill>
                <a:latin typeface="Times New Roman" panose="02020603050405020304" pitchFamily="18" charset="0"/>
                <a:cs typeface="Times New Roman" panose="02020603050405020304" pitchFamily="18" charset="0"/>
              </a:rPr>
              <a:t>πρόσβαση σε </a:t>
            </a:r>
            <a:r>
              <a:rPr lang="en-US" sz="2000" dirty="0">
                <a:solidFill>
                  <a:srgbClr val="000066"/>
                </a:solidFill>
                <a:latin typeface="Times New Roman" panose="02020603050405020304" pitchFamily="18" charset="0"/>
                <a:cs typeface="Times New Roman" panose="02020603050405020304" pitchFamily="18" charset="0"/>
              </a:rPr>
              <a:t>lounges, +76% bonus </a:t>
            </a:r>
            <a:r>
              <a:rPr lang="el-GR" sz="2000" dirty="0">
                <a:solidFill>
                  <a:srgbClr val="000066"/>
                </a:solidFill>
                <a:latin typeface="Times New Roman" panose="02020603050405020304" pitchFamily="18" charset="0"/>
                <a:cs typeface="Times New Roman" panose="02020603050405020304" pitchFamily="18" charset="0"/>
              </a:rPr>
              <a:t>πόντων.</a:t>
            </a:r>
          </a:p>
          <a:p>
            <a:pPr marL="809625" lvl="1" indent="-342900" algn="just">
              <a:lnSpc>
                <a:spcPct val="150000"/>
              </a:lnSpc>
              <a:spcBef>
                <a:spcPts val="885"/>
              </a:spcBef>
              <a:buFont typeface="Arial" panose="020B0604020202020204" pitchFamily="34" charset="0"/>
              <a:buChar char="•"/>
            </a:pPr>
            <a:r>
              <a:rPr lang="en-US" sz="2000" b="1" i="1" dirty="0">
                <a:solidFill>
                  <a:srgbClr val="000066"/>
                </a:solidFill>
                <a:latin typeface="Times New Roman" panose="02020603050405020304" pitchFamily="18" charset="0"/>
                <a:cs typeface="Times New Roman" panose="02020603050405020304" pitchFamily="18" charset="0"/>
              </a:rPr>
              <a:t>Diamond: </a:t>
            </a:r>
            <a:r>
              <a:rPr lang="el-GR" sz="2000" dirty="0">
                <a:solidFill>
                  <a:srgbClr val="000066"/>
                </a:solidFill>
                <a:latin typeface="Times New Roman" panose="02020603050405020304" pitchFamily="18" charset="0"/>
                <a:cs typeface="Times New Roman" panose="02020603050405020304" pitchFamily="18" charset="0"/>
              </a:rPr>
              <a:t>Προσωπικές υπηρεσίες </a:t>
            </a:r>
            <a:r>
              <a:rPr lang="en-US" sz="2000" dirty="0">
                <a:solidFill>
                  <a:srgbClr val="000066"/>
                </a:solidFill>
                <a:latin typeface="Times New Roman" panose="02020603050405020304" pitchFamily="18" charset="0"/>
                <a:cs typeface="Times New Roman" panose="02020603050405020304" pitchFamily="18" charset="0"/>
              </a:rPr>
              <a:t>concierge, </a:t>
            </a:r>
            <a:r>
              <a:rPr lang="el-GR" sz="2000" dirty="0">
                <a:solidFill>
                  <a:srgbClr val="000066"/>
                </a:solidFill>
                <a:latin typeface="Times New Roman" panose="02020603050405020304" pitchFamily="18" charset="0"/>
                <a:cs typeface="Times New Roman" panose="02020603050405020304" pitchFamily="18" charset="0"/>
              </a:rPr>
              <a:t>αποκλειστικές εμπειρίες.</a:t>
            </a:r>
          </a:p>
        </p:txBody>
      </p:sp>
    </p:spTree>
    <p:extLst>
      <p:ext uri="{BB962C8B-B14F-4D97-AF65-F5344CB8AC3E}">
        <p14:creationId xmlns:p14="http://schemas.microsoft.com/office/powerpoint/2010/main" val="4510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3C8A-FB45-7A1B-67E5-AE40FE143DF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299546-C922-3B22-0ED6-C79740B90818}"/>
              </a:ext>
            </a:extLst>
          </p:cNvPr>
          <p:cNvSpPr txBox="1"/>
          <p:nvPr/>
        </p:nvSpPr>
        <p:spPr>
          <a:xfrm>
            <a:off x="179512" y="116632"/>
            <a:ext cx="8424936" cy="3636060"/>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Βασικά χαρακτηριστικά του ALL</a:t>
            </a:r>
            <a:endParaRPr lang="en-US" sz="2400" b="1" dirty="0">
              <a:solidFill>
                <a:srgbClr val="000066"/>
              </a:solidFill>
              <a:latin typeface="Times New Roman" panose="02020603050405020304" pitchFamily="18" charset="0"/>
              <a:cs typeface="Times New Roman" panose="02020603050405020304" pitchFamily="18" charset="0"/>
            </a:endParaRPr>
          </a:p>
          <a:p>
            <a:pPr marL="9525" algn="ctr">
              <a:spcBef>
                <a:spcPts val="885"/>
              </a:spcBef>
            </a:pP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Συνεργασίες: </a:t>
            </a:r>
            <a:r>
              <a:rPr lang="el-GR" sz="2000" dirty="0">
                <a:solidFill>
                  <a:srgbClr val="000066"/>
                </a:solidFill>
                <a:latin typeface="Times New Roman" panose="02020603050405020304" pitchFamily="18" charset="0"/>
                <a:cs typeface="Times New Roman" panose="02020603050405020304" pitchFamily="18" charset="0"/>
              </a:rPr>
              <a:t>Το ALL συνεργάζεται με αεροπορικές εταιρείες όπως η </a:t>
            </a:r>
            <a:r>
              <a:rPr lang="el-GR" sz="2000" dirty="0" err="1">
                <a:solidFill>
                  <a:srgbClr val="000066"/>
                </a:solidFill>
                <a:latin typeface="Times New Roman" panose="02020603050405020304" pitchFamily="18" charset="0"/>
                <a:cs typeface="Times New Roman" panose="02020603050405020304" pitchFamily="18" charset="0"/>
              </a:rPr>
              <a:t>Emirates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Skywards</a:t>
            </a:r>
            <a:r>
              <a:rPr lang="el-GR" sz="2000" dirty="0">
                <a:solidFill>
                  <a:srgbClr val="000066"/>
                </a:solidFill>
                <a:latin typeface="Times New Roman" panose="02020603050405020304" pitchFamily="18" charset="0"/>
                <a:cs typeface="Times New Roman" panose="02020603050405020304" pitchFamily="18" charset="0"/>
              </a:rPr>
              <a:t>, επιτρέποντας μετατροπή πόντων σε μίλια και αντίστροφα.</a:t>
            </a:r>
            <a:endParaRPr lang="en-US" sz="2000"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Ευελιξία εξαργύρωσης: </a:t>
            </a:r>
            <a:r>
              <a:rPr lang="el-GR" sz="2000" dirty="0">
                <a:solidFill>
                  <a:srgbClr val="000066"/>
                </a:solidFill>
                <a:latin typeface="Times New Roman" panose="02020603050405020304" pitchFamily="18" charset="0"/>
                <a:cs typeface="Times New Roman" panose="02020603050405020304" pitchFamily="18" charset="0"/>
              </a:rPr>
              <a:t>Οι πόντοι μπορούν να χρησιμοποιηθούν όχι μόνο για ξενοδοχεία, αλλά και για εστιατόρια, μπαρ, </a:t>
            </a:r>
            <a:r>
              <a:rPr lang="el-GR" sz="2000" dirty="0" err="1">
                <a:solidFill>
                  <a:srgbClr val="000066"/>
                </a:solidFill>
                <a:latin typeface="Times New Roman" panose="02020603050405020304" pitchFamily="18" charset="0"/>
                <a:cs typeface="Times New Roman" panose="02020603050405020304" pitchFamily="18" charset="0"/>
              </a:rPr>
              <a:t>spa</a:t>
            </a:r>
            <a:r>
              <a:rPr lang="el-GR" sz="2000" dirty="0">
                <a:solidFill>
                  <a:srgbClr val="000066"/>
                </a:solidFill>
                <a:latin typeface="Times New Roman" panose="02020603050405020304" pitchFamily="18" charset="0"/>
                <a:cs typeface="Times New Roman" panose="02020603050405020304" pitchFamily="18" charset="0"/>
              </a:rPr>
              <a:t>, ακόμα και για εισιτήρια σε συναυλίες ή αθλητικά γεγονότα.</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87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5C25-510B-F98C-AC26-18C0A87BB0B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5A9F580-4882-8389-9F2E-0766FB5164D7}"/>
              </a:ext>
            </a:extLst>
          </p:cNvPr>
          <p:cNvSpPr txBox="1"/>
          <p:nvPr/>
        </p:nvSpPr>
        <p:spPr>
          <a:xfrm>
            <a:off x="179512" y="116632"/>
            <a:ext cx="8424936" cy="5436553"/>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Γιατί ξεχωρίζει το </a:t>
            </a:r>
            <a:r>
              <a:rPr lang="en-US" sz="2400" b="1" dirty="0">
                <a:solidFill>
                  <a:srgbClr val="000066"/>
                </a:solidFill>
                <a:latin typeface="Times New Roman" panose="02020603050405020304" pitchFamily="18" charset="0"/>
                <a:cs typeface="Times New Roman" panose="02020603050405020304" pitchFamily="18" charset="0"/>
              </a:rPr>
              <a:t>ALL – Accor Live Limitless</a:t>
            </a:r>
          </a:p>
          <a:p>
            <a:pPr marL="9525" algn="ctr">
              <a:spcBef>
                <a:spcPts val="885"/>
              </a:spcBef>
            </a:pP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Πολυδιάστατο πρόγραμμα: </a:t>
            </a:r>
            <a:r>
              <a:rPr lang="el-GR" sz="2000" dirty="0">
                <a:solidFill>
                  <a:srgbClr val="000066"/>
                </a:solidFill>
                <a:latin typeface="Times New Roman" panose="02020603050405020304" pitchFamily="18" charset="0"/>
                <a:cs typeface="Times New Roman" panose="02020603050405020304" pitchFamily="18" charset="0"/>
              </a:rPr>
              <a:t>Δεν περιορίζεται μόνο σε δωρεάν διαμονές, αλλά επεκτείνεται σε γαστρονομία, </a:t>
            </a:r>
            <a:r>
              <a:rPr lang="el-GR" sz="2000" dirty="0" err="1">
                <a:solidFill>
                  <a:srgbClr val="000066"/>
                </a:solidFill>
                <a:latin typeface="Times New Roman" panose="02020603050405020304" pitchFamily="18" charset="0"/>
                <a:cs typeface="Times New Roman" panose="02020603050405020304" pitchFamily="18" charset="0"/>
              </a:rPr>
              <a:t>lifestyle</a:t>
            </a:r>
            <a:r>
              <a:rPr lang="el-GR" sz="2000" dirty="0">
                <a:solidFill>
                  <a:srgbClr val="000066"/>
                </a:solidFill>
                <a:latin typeface="Times New Roman" panose="02020603050405020304" pitchFamily="18" charset="0"/>
                <a:cs typeface="Times New Roman" panose="02020603050405020304" pitchFamily="18" charset="0"/>
              </a:rPr>
              <a:t> και ψυχαγωγία.</a:t>
            </a:r>
            <a:endParaRPr lang="en-US" sz="2000"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Διεθνής κάλυψη: </a:t>
            </a:r>
            <a:r>
              <a:rPr lang="el-GR" sz="2000" dirty="0">
                <a:solidFill>
                  <a:srgbClr val="000066"/>
                </a:solidFill>
                <a:latin typeface="Times New Roman" panose="02020603050405020304" pitchFamily="18" charset="0"/>
                <a:cs typeface="Times New Roman" panose="02020603050405020304" pitchFamily="18" charset="0"/>
              </a:rPr>
              <a:t>Με πάνω από 45 </a:t>
            </a:r>
            <a:r>
              <a:rPr lang="el-GR" sz="2000" dirty="0" err="1">
                <a:solidFill>
                  <a:srgbClr val="000066"/>
                </a:solidFill>
                <a:latin typeface="Times New Roman" panose="02020603050405020304" pitchFamily="18" charset="0"/>
                <a:cs typeface="Times New Roman" panose="02020603050405020304" pitchFamily="18" charset="0"/>
              </a:rPr>
              <a:t>brands</a:t>
            </a:r>
            <a:r>
              <a:rPr lang="el-GR" sz="2000" dirty="0">
                <a:solidFill>
                  <a:srgbClr val="000066"/>
                </a:solidFill>
                <a:latin typeface="Times New Roman" panose="02020603050405020304" pitchFamily="18" charset="0"/>
                <a:cs typeface="Times New Roman" panose="02020603050405020304" pitchFamily="18" charset="0"/>
              </a:rPr>
              <a:t>, καλύπτει κάθε ταξιδιωτικό προφίλ – από πολυτελή </a:t>
            </a:r>
            <a:r>
              <a:rPr lang="el-GR" sz="2000" dirty="0" err="1">
                <a:solidFill>
                  <a:srgbClr val="000066"/>
                </a:solidFill>
                <a:latin typeface="Times New Roman" panose="02020603050405020304" pitchFamily="18" charset="0"/>
                <a:cs typeface="Times New Roman" panose="02020603050405020304" pitchFamily="18" charset="0"/>
              </a:rPr>
              <a:t>resorts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Sofitel</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Fairmont</a:t>
            </a:r>
            <a:r>
              <a:rPr lang="el-GR" sz="2000" dirty="0">
                <a:solidFill>
                  <a:srgbClr val="000066"/>
                </a:solidFill>
                <a:latin typeface="Times New Roman" panose="02020603050405020304" pitchFamily="18" charset="0"/>
                <a:cs typeface="Times New Roman" panose="02020603050405020304" pitchFamily="18" charset="0"/>
              </a:rPr>
              <a:t>) έως οικονομικά ξενοδοχεία (</a:t>
            </a:r>
            <a:r>
              <a:rPr lang="el-GR" sz="2000" dirty="0" err="1">
                <a:solidFill>
                  <a:srgbClr val="000066"/>
                </a:solidFill>
                <a:latin typeface="Times New Roman" panose="02020603050405020304" pitchFamily="18" charset="0"/>
                <a:cs typeface="Times New Roman" panose="02020603050405020304" pitchFamily="18" charset="0"/>
              </a:rPr>
              <a:t>Ibis</a:t>
            </a:r>
            <a:r>
              <a:rPr lang="el-GR" sz="2000" dirty="0">
                <a:solidFill>
                  <a:srgbClr val="000066"/>
                </a:solidFill>
                <a:latin typeface="Times New Roman" panose="02020603050405020304" pitchFamily="18" charset="0"/>
                <a:cs typeface="Times New Roman" panose="02020603050405020304" pitchFamily="18" charset="0"/>
              </a:rPr>
              <a:t>).</a:t>
            </a:r>
            <a:endParaRPr lang="en-US" sz="2000"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Συναισθηματική σύνδεση: </a:t>
            </a:r>
            <a:r>
              <a:rPr lang="el-GR" sz="2000" dirty="0">
                <a:solidFill>
                  <a:srgbClr val="000066"/>
                </a:solidFill>
                <a:latin typeface="Times New Roman" panose="02020603050405020304" pitchFamily="18" charset="0"/>
                <a:cs typeface="Times New Roman" panose="02020603050405020304" pitchFamily="18" charset="0"/>
              </a:rPr>
              <a:t>Το πρόγραμμα προβάλλεται ως “</a:t>
            </a:r>
            <a:r>
              <a:rPr lang="el-GR" sz="2000" dirty="0" err="1">
                <a:solidFill>
                  <a:srgbClr val="000066"/>
                </a:solidFill>
                <a:latin typeface="Times New Roman" panose="02020603050405020304" pitchFamily="18" charset="0"/>
                <a:cs typeface="Times New Roman" panose="02020603050405020304" pitchFamily="18" charset="0"/>
              </a:rPr>
              <a:t>limitless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lifestyle</a:t>
            </a:r>
            <a:r>
              <a:rPr lang="el-GR" sz="2000" dirty="0">
                <a:solidFill>
                  <a:srgbClr val="000066"/>
                </a:solidFill>
                <a:latin typeface="Times New Roman" panose="02020603050405020304" pitchFamily="18" charset="0"/>
                <a:cs typeface="Times New Roman" panose="02020603050405020304" pitchFamily="18" charset="0"/>
              </a:rPr>
              <a:t>”, δίνοντας έμφαση σε εμπειρίες πέρα από το δωμάτιο.</a:t>
            </a:r>
            <a:endParaRPr lang="en-US" sz="2000"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Συνεργασίες με αεροπορικές: </a:t>
            </a:r>
            <a:r>
              <a:rPr lang="el-GR" sz="2000" dirty="0">
                <a:solidFill>
                  <a:srgbClr val="000066"/>
                </a:solidFill>
                <a:latin typeface="Times New Roman" panose="02020603050405020304" pitchFamily="18" charset="0"/>
                <a:cs typeface="Times New Roman" panose="02020603050405020304" pitchFamily="18" charset="0"/>
              </a:rPr>
              <a:t>Η δυνατότητα μετατροπής πόντων σε μίλια ενισχύει την αξία για τους συχνούς ταξιδιώτες.</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2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997AD4-DEE5-653F-3EF8-A7A0678B86A2}"/>
              </a:ext>
            </a:extLst>
          </p:cNvPr>
          <p:cNvGraphicFramePr>
            <a:graphicFrameLocks noGrp="1"/>
          </p:cNvGraphicFramePr>
          <p:nvPr>
            <p:extLst>
              <p:ext uri="{D42A27DB-BD31-4B8C-83A1-F6EECF244321}">
                <p14:modId xmlns:p14="http://schemas.microsoft.com/office/powerpoint/2010/main" val="1464016001"/>
              </p:ext>
            </p:extLst>
          </p:nvPr>
        </p:nvGraphicFramePr>
        <p:xfrm>
          <a:off x="215516" y="476672"/>
          <a:ext cx="8712968" cy="5253942"/>
        </p:xfrm>
        <a:graphic>
          <a:graphicData uri="http://schemas.openxmlformats.org/drawingml/2006/table">
            <a:tbl>
              <a:tblPr firstRow="1" firstCol="1" bandRow="1">
                <a:tableStyleId>{5C22544A-7EE6-4342-B048-85BDC9FD1C3A}</a:tableStyleId>
              </a:tblPr>
              <a:tblGrid>
                <a:gridCol w="2845323">
                  <a:extLst>
                    <a:ext uri="{9D8B030D-6E8A-4147-A177-3AD203B41FA5}">
                      <a16:colId xmlns:a16="http://schemas.microsoft.com/office/drawing/2014/main" val="2305135335"/>
                    </a:ext>
                  </a:extLst>
                </a:gridCol>
                <a:gridCol w="1907205">
                  <a:extLst>
                    <a:ext uri="{9D8B030D-6E8A-4147-A177-3AD203B41FA5}">
                      <a16:colId xmlns:a16="http://schemas.microsoft.com/office/drawing/2014/main" val="217461811"/>
                    </a:ext>
                  </a:extLst>
                </a:gridCol>
                <a:gridCol w="3960440">
                  <a:extLst>
                    <a:ext uri="{9D8B030D-6E8A-4147-A177-3AD203B41FA5}">
                      <a16:colId xmlns:a16="http://schemas.microsoft.com/office/drawing/2014/main" val="4287923014"/>
                    </a:ext>
                  </a:extLst>
                </a:gridCol>
              </a:tblGrid>
              <a:tr h="339514">
                <a:tc>
                  <a:txBody>
                    <a:bodyPr/>
                    <a:lstStyle/>
                    <a:p>
                      <a:pPr marL="0" marR="0" algn="ctr">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Αλυσίδα Ξενοδοχείων</a:t>
                      </a:r>
                    </a:p>
                  </a:txBody>
                  <a:tcPr marL="68580" marR="68580" marT="0" marB="0"/>
                </a:tc>
                <a:tc>
                  <a:txBody>
                    <a:bodyPr/>
                    <a:lstStyle/>
                    <a:p>
                      <a:pPr marL="0" marR="0" algn="ctr">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Όνομα Προγράμματος</a:t>
                      </a:r>
                    </a:p>
                  </a:txBody>
                  <a:tcPr marL="68580" marR="68580" marT="0" marB="0"/>
                </a:tc>
                <a:tc>
                  <a:txBody>
                    <a:bodyPr/>
                    <a:lstStyle/>
                    <a:p>
                      <a:pPr marL="0" marR="0" algn="ctr" rtl="0" eaLnBrk="1" latinLnBrk="0" hangingPunct="1">
                        <a:lnSpc>
                          <a:spcPct val="106000"/>
                        </a:lnSpc>
                        <a:spcAft>
                          <a:spcPts val="800"/>
                        </a:spcAft>
                        <a:buNone/>
                      </a:pPr>
                      <a:r>
                        <a:rPr kumimoji="0" lang="el-GR" sz="2000" b="1" kern="1200" dirty="0">
                          <a:solidFill>
                            <a:srgbClr val="000066"/>
                          </a:solidFill>
                          <a:latin typeface="Times New Roman" panose="02020603050405020304" pitchFamily="18" charset="0"/>
                          <a:ea typeface="+mn-ea"/>
                          <a:cs typeface="Times New Roman" panose="02020603050405020304" pitchFamily="18" charset="0"/>
                        </a:rPr>
                        <a:t>Οφέλη</a:t>
                      </a:r>
                    </a:p>
                  </a:txBody>
                  <a:tcPr marL="68580" marR="68580" marT="0" marB="0"/>
                </a:tc>
                <a:extLst>
                  <a:ext uri="{0D108BD9-81ED-4DB2-BD59-A6C34878D82A}">
                    <a16:rowId xmlns:a16="http://schemas.microsoft.com/office/drawing/2014/main" val="2222430546"/>
                  </a:ext>
                </a:extLst>
              </a:tr>
              <a:tr h="1793284">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Electra </a:t>
                      </a:r>
                      <a:r>
                        <a:rPr lang="el-GR" sz="2000" kern="1200" dirty="0" err="1">
                          <a:solidFill>
                            <a:srgbClr val="000066"/>
                          </a:solidFill>
                          <a:latin typeface="Times New Roman" panose="02020603050405020304" pitchFamily="18" charset="0"/>
                          <a:ea typeface="+mn-ea"/>
                          <a:cs typeface="Times New Roman" panose="02020603050405020304" pitchFamily="18" charset="0"/>
                        </a:rPr>
                        <a:t>Hotels</a:t>
                      </a:r>
                      <a:r>
                        <a:rPr lang="el-GR" sz="2000" kern="1200" dirty="0">
                          <a:solidFill>
                            <a:srgbClr val="000066"/>
                          </a:solidFill>
                          <a:latin typeface="Times New Roman" panose="02020603050405020304" pitchFamily="18" charset="0"/>
                          <a:ea typeface="+mn-ea"/>
                          <a:cs typeface="Times New Roman" panose="02020603050405020304" pitchFamily="18" charset="0"/>
                        </a:rPr>
                        <a:t> &amp; </a:t>
                      </a:r>
                      <a:r>
                        <a:rPr lang="el-GR" sz="2000" kern="1200" dirty="0" err="1">
                          <a:solidFill>
                            <a:srgbClr val="000066"/>
                          </a:solidFill>
                          <a:latin typeface="Times New Roman" panose="02020603050405020304" pitchFamily="18" charset="0"/>
                          <a:ea typeface="+mn-ea"/>
                          <a:cs typeface="Times New Roman" panose="02020603050405020304" pitchFamily="18" charset="0"/>
                        </a:rPr>
                        <a:t>Resorts</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Electra </a:t>
                      </a:r>
                      <a:r>
                        <a:rPr lang="el-GR" sz="2000" kern="1200" dirty="0" err="1">
                          <a:solidFill>
                            <a:srgbClr val="000066"/>
                          </a:solidFill>
                          <a:latin typeface="Times New Roman" panose="02020603050405020304" pitchFamily="18" charset="0"/>
                          <a:ea typeface="+mn-ea"/>
                          <a:cs typeface="Times New Roman" panose="02020603050405020304" pitchFamily="18" charset="0"/>
                        </a:rPr>
                        <a:t>Rewards</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l" rtl="0" eaLnBrk="1" latinLnBrk="0" hangingPunct="1">
                        <a:lnSpc>
                          <a:spcPct val="106000"/>
                        </a:lnSpc>
                        <a:spcAft>
                          <a:spcPts val="800"/>
                        </a:spcAft>
                        <a:buNone/>
                      </a:pPr>
                      <a:r>
                        <a:rPr kumimoji="0" lang="el-GR" sz="2000" b="0" kern="1200" dirty="0">
                          <a:solidFill>
                            <a:srgbClr val="000066"/>
                          </a:solidFill>
                          <a:latin typeface="Times New Roman" panose="02020603050405020304" pitchFamily="18" charset="0"/>
                          <a:ea typeface="+mn-ea"/>
                          <a:cs typeface="Times New Roman" panose="02020603050405020304" pitchFamily="18" charset="0"/>
                        </a:rPr>
                        <a:t>Εγγυημένη καλύτερη τιμή, αποκλειστικές προσφορές, εξατομικευμένες υπηρεσίες</a:t>
                      </a:r>
                    </a:p>
                  </a:txBody>
                  <a:tcPr marL="68580" marR="68580" marT="0" marB="0"/>
                </a:tc>
                <a:extLst>
                  <a:ext uri="{0D108BD9-81ED-4DB2-BD59-A6C34878D82A}">
                    <a16:rowId xmlns:a16="http://schemas.microsoft.com/office/drawing/2014/main" val="3726334792"/>
                  </a:ext>
                </a:extLst>
              </a:tr>
              <a:tr h="1066399">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Hilton</a:t>
                      </a:r>
                    </a:p>
                  </a:txBody>
                  <a:tcPr marL="68580" marR="68580" marT="0" marB="0"/>
                </a:tc>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Hilton </a:t>
                      </a:r>
                      <a:r>
                        <a:rPr lang="el-GR" sz="2000" kern="1200" dirty="0" err="1">
                          <a:solidFill>
                            <a:srgbClr val="000066"/>
                          </a:solidFill>
                          <a:latin typeface="Times New Roman" panose="02020603050405020304" pitchFamily="18" charset="0"/>
                          <a:ea typeface="+mn-ea"/>
                          <a:cs typeface="Times New Roman" panose="02020603050405020304" pitchFamily="18" charset="0"/>
                        </a:rPr>
                        <a:t>Honors</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l" rtl="0" eaLnBrk="1" latinLnBrk="0" hangingPunct="1">
                        <a:lnSpc>
                          <a:spcPct val="106000"/>
                        </a:lnSpc>
                        <a:spcAft>
                          <a:spcPts val="800"/>
                        </a:spcAft>
                        <a:buNone/>
                      </a:pPr>
                      <a:r>
                        <a:rPr kumimoji="0" lang="el-GR" sz="2000" b="0" kern="1200" dirty="0">
                          <a:solidFill>
                            <a:srgbClr val="000066"/>
                          </a:solidFill>
                          <a:latin typeface="Times New Roman" panose="02020603050405020304" pitchFamily="18" charset="0"/>
                          <a:ea typeface="+mn-ea"/>
                          <a:cs typeface="Times New Roman" panose="02020603050405020304" pitchFamily="18" charset="0"/>
                        </a:rPr>
                        <a:t>Πόντοι για διαμονές, δωρεάν </a:t>
                      </a:r>
                      <a:r>
                        <a:rPr kumimoji="0" lang="el-GR" sz="2000" b="0" kern="1200" dirty="0" err="1">
                          <a:solidFill>
                            <a:srgbClr val="000066"/>
                          </a:solidFill>
                          <a:latin typeface="Times New Roman" panose="02020603050405020304" pitchFamily="18" charset="0"/>
                          <a:ea typeface="+mn-ea"/>
                          <a:cs typeface="Times New Roman" panose="02020603050405020304" pitchFamily="18" charset="0"/>
                        </a:rPr>
                        <a:t>Wi-Fi</a:t>
                      </a:r>
                      <a:r>
                        <a:rPr kumimoji="0" lang="el-GR" sz="2000" b="0" kern="1200" dirty="0">
                          <a:solidFill>
                            <a:srgbClr val="000066"/>
                          </a:solidFill>
                          <a:latin typeface="Times New Roman" panose="02020603050405020304" pitchFamily="18" charset="0"/>
                          <a:ea typeface="+mn-ea"/>
                          <a:cs typeface="Times New Roman" panose="02020603050405020304" pitchFamily="18" charset="0"/>
                        </a:rPr>
                        <a:t>, δωρεάν διανυκτερεύσεις</a:t>
                      </a:r>
                    </a:p>
                  </a:txBody>
                  <a:tcPr marL="68580" marR="68580" marT="0" marB="0"/>
                </a:tc>
                <a:extLst>
                  <a:ext uri="{0D108BD9-81ED-4DB2-BD59-A6C34878D82A}">
                    <a16:rowId xmlns:a16="http://schemas.microsoft.com/office/drawing/2014/main" val="428244365"/>
                  </a:ext>
                </a:extLst>
              </a:tr>
              <a:tr h="1066399">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Marriott</a:t>
                      </a:r>
                    </a:p>
                  </a:txBody>
                  <a:tcPr marL="68580" marR="68580" marT="0" marB="0"/>
                </a:tc>
                <a:tc>
                  <a:txBody>
                    <a:bodyPr/>
                    <a:lstStyle/>
                    <a:p>
                      <a:pPr marL="0" marR="0">
                        <a:lnSpc>
                          <a:spcPct val="106000"/>
                        </a:lnSpc>
                        <a:spcAft>
                          <a:spcPts val="800"/>
                        </a:spcAft>
                        <a:buNone/>
                      </a:pPr>
                      <a:r>
                        <a:rPr lang="el-GR" sz="2000" kern="1200" dirty="0">
                          <a:solidFill>
                            <a:srgbClr val="000066"/>
                          </a:solidFill>
                          <a:latin typeface="Times New Roman" panose="02020603050405020304" pitchFamily="18" charset="0"/>
                          <a:ea typeface="+mn-ea"/>
                          <a:cs typeface="Times New Roman" panose="02020603050405020304" pitchFamily="18" charset="0"/>
                        </a:rPr>
                        <a:t>Marriott </a:t>
                      </a:r>
                      <a:r>
                        <a:rPr lang="el-GR" sz="2000" kern="1200" dirty="0" err="1">
                          <a:solidFill>
                            <a:srgbClr val="000066"/>
                          </a:solidFill>
                          <a:latin typeface="Times New Roman" panose="02020603050405020304" pitchFamily="18" charset="0"/>
                          <a:ea typeface="+mn-ea"/>
                          <a:cs typeface="Times New Roman" panose="02020603050405020304" pitchFamily="18" charset="0"/>
                        </a:rPr>
                        <a:t>Bonvoy</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l" rtl="0" eaLnBrk="1" latinLnBrk="0" hangingPunct="1">
                        <a:lnSpc>
                          <a:spcPct val="106000"/>
                        </a:lnSpc>
                        <a:spcAft>
                          <a:spcPts val="800"/>
                        </a:spcAft>
                        <a:buNone/>
                      </a:pPr>
                      <a:r>
                        <a:rPr kumimoji="0" lang="el-GR" sz="2000" b="0" kern="1200" dirty="0">
                          <a:solidFill>
                            <a:srgbClr val="000066"/>
                          </a:solidFill>
                          <a:latin typeface="Times New Roman" panose="02020603050405020304" pitchFamily="18" charset="0"/>
                          <a:ea typeface="+mn-ea"/>
                          <a:cs typeface="Times New Roman" panose="02020603050405020304" pitchFamily="18" charset="0"/>
                        </a:rPr>
                        <a:t>Πόντοι, αναβαθμίσεις, πρόσβαση σε VIP εκδηλώσεις</a:t>
                      </a:r>
                    </a:p>
                  </a:txBody>
                  <a:tcPr marL="68580" marR="68580" marT="0" marB="0"/>
                </a:tc>
                <a:extLst>
                  <a:ext uri="{0D108BD9-81ED-4DB2-BD59-A6C34878D82A}">
                    <a16:rowId xmlns:a16="http://schemas.microsoft.com/office/drawing/2014/main" val="1482780019"/>
                  </a:ext>
                </a:extLst>
              </a:tr>
              <a:tr h="702956">
                <a:tc>
                  <a:txBody>
                    <a:bodyPr/>
                    <a:lstStyle/>
                    <a:p>
                      <a:pPr marL="0" marR="0">
                        <a:lnSpc>
                          <a:spcPct val="106000"/>
                        </a:lnSpc>
                        <a:spcAft>
                          <a:spcPts val="800"/>
                        </a:spcAft>
                        <a:buNone/>
                      </a:pPr>
                      <a:r>
                        <a:rPr lang="en-US" sz="2000" kern="1200" dirty="0">
                          <a:solidFill>
                            <a:srgbClr val="000066"/>
                          </a:solidFill>
                          <a:latin typeface="Times New Roman" panose="02020603050405020304" pitchFamily="18" charset="0"/>
                          <a:ea typeface="+mn-ea"/>
                          <a:cs typeface="Times New Roman" panose="02020603050405020304" pitchFamily="18" charset="0"/>
                        </a:rPr>
                        <a:t>Accor</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06000"/>
                        </a:lnSpc>
                        <a:spcAft>
                          <a:spcPts val="800"/>
                        </a:spcAft>
                        <a:buNone/>
                      </a:pPr>
                      <a:r>
                        <a:rPr lang="en-US" sz="2000" kern="1200" dirty="0">
                          <a:solidFill>
                            <a:srgbClr val="000066"/>
                          </a:solidFill>
                          <a:latin typeface="Times New Roman" panose="02020603050405020304" pitchFamily="18" charset="0"/>
                          <a:ea typeface="+mn-ea"/>
                          <a:cs typeface="Times New Roman" panose="02020603050405020304" pitchFamily="18" charset="0"/>
                        </a:rPr>
                        <a:t>ALL – Accor Live Limitless</a:t>
                      </a:r>
                      <a:endParaRPr lang="el-GR" sz="200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l" rtl="0" eaLnBrk="1" latinLnBrk="0" hangingPunct="1">
                        <a:lnSpc>
                          <a:spcPct val="106000"/>
                        </a:lnSpc>
                        <a:spcAft>
                          <a:spcPts val="800"/>
                        </a:spcAft>
                        <a:buNone/>
                      </a:pPr>
                      <a:r>
                        <a:rPr kumimoji="0" lang="el-GR" sz="2000" b="0" kern="1200" dirty="0">
                          <a:solidFill>
                            <a:srgbClr val="000066"/>
                          </a:solidFill>
                          <a:latin typeface="Times New Roman" panose="02020603050405020304" pitchFamily="18" charset="0"/>
                          <a:ea typeface="+mn-ea"/>
                          <a:cs typeface="Times New Roman" panose="02020603050405020304" pitchFamily="18" charset="0"/>
                        </a:rPr>
                        <a:t>Πόντοι</a:t>
                      </a:r>
                      <a:r>
                        <a:rPr kumimoji="0" lang="en-US" sz="2000" b="0" kern="1200" dirty="0">
                          <a:solidFill>
                            <a:srgbClr val="000066"/>
                          </a:solidFill>
                          <a:latin typeface="Times New Roman" panose="02020603050405020304" pitchFamily="18" charset="0"/>
                          <a:ea typeface="+mn-ea"/>
                          <a:cs typeface="Times New Roman" panose="02020603050405020304" pitchFamily="18" charset="0"/>
                        </a:rPr>
                        <a:t>, </a:t>
                      </a:r>
                      <a:r>
                        <a:rPr kumimoji="0" lang="el-GR" sz="2000" b="0" kern="1200" dirty="0">
                          <a:solidFill>
                            <a:srgbClr val="000066"/>
                          </a:solidFill>
                          <a:latin typeface="Times New Roman" panose="02020603050405020304" pitchFamily="18" charset="0"/>
                          <a:ea typeface="+mn-ea"/>
                          <a:cs typeface="Times New Roman" panose="02020603050405020304" pitchFamily="18" charset="0"/>
                        </a:rPr>
                        <a:t>εκπτώσεις</a:t>
                      </a:r>
                      <a:r>
                        <a:rPr kumimoji="0" lang="en-US" sz="2000" b="0" kern="1200" dirty="0">
                          <a:solidFill>
                            <a:srgbClr val="000066"/>
                          </a:solidFill>
                          <a:latin typeface="Times New Roman" panose="02020603050405020304" pitchFamily="18" charset="0"/>
                          <a:ea typeface="+mn-ea"/>
                          <a:cs typeface="Times New Roman" panose="02020603050405020304" pitchFamily="18" charset="0"/>
                        </a:rPr>
                        <a:t>, </a:t>
                      </a:r>
                      <a:r>
                        <a:rPr kumimoji="0" lang="el-GR" sz="2000" b="0" kern="1200" dirty="0">
                          <a:solidFill>
                            <a:srgbClr val="000066"/>
                          </a:solidFill>
                          <a:latin typeface="Times New Roman" panose="02020603050405020304" pitchFamily="18" charset="0"/>
                          <a:ea typeface="+mn-ea"/>
                          <a:cs typeface="Times New Roman" panose="02020603050405020304" pitchFamily="18" charset="0"/>
                        </a:rPr>
                        <a:t>εμπειρίες</a:t>
                      </a:r>
                      <a:r>
                        <a:rPr kumimoji="0" lang="en-US" sz="2000" b="0" kern="1200" dirty="0">
                          <a:solidFill>
                            <a:srgbClr val="000066"/>
                          </a:solidFill>
                          <a:latin typeface="Times New Roman" panose="02020603050405020304" pitchFamily="18" charset="0"/>
                          <a:ea typeface="+mn-ea"/>
                          <a:cs typeface="Times New Roman" panose="02020603050405020304" pitchFamily="18" charset="0"/>
                        </a:rPr>
                        <a:t> lifestyle</a:t>
                      </a:r>
                      <a:endParaRPr kumimoji="0" lang="el-GR" sz="2000" b="0" kern="1200" dirty="0">
                        <a:solidFill>
                          <a:srgbClr val="000066"/>
                        </a:solidFill>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58388328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99B0-86BA-87F2-B775-715671647E1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973DAF4-4A5F-2422-A353-C46DBAD6B04A}"/>
              </a:ext>
            </a:extLst>
          </p:cNvPr>
          <p:cNvSpPr txBox="1"/>
          <p:nvPr/>
        </p:nvSpPr>
        <p:spPr>
          <a:xfrm>
            <a:off x="179512" y="116632"/>
            <a:ext cx="8424936" cy="3289811"/>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Παραδείγματα εμπειριών </a:t>
            </a:r>
            <a:r>
              <a:rPr lang="en-US" sz="2400" b="1" dirty="0">
                <a:solidFill>
                  <a:srgbClr val="000066"/>
                </a:solidFill>
                <a:latin typeface="Times New Roman" panose="02020603050405020304" pitchFamily="18" charset="0"/>
                <a:cs typeface="Times New Roman" panose="02020603050405020304" pitchFamily="18" charset="0"/>
              </a:rPr>
              <a:t>ALL</a:t>
            </a:r>
          </a:p>
          <a:p>
            <a:pPr marL="9525" algn="ctr">
              <a:spcBef>
                <a:spcPts val="885"/>
              </a:spcBef>
            </a:pP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Δωρεάν διαμονή στο </a:t>
            </a:r>
            <a:r>
              <a:rPr lang="el-GR" sz="2000" dirty="0" err="1">
                <a:solidFill>
                  <a:srgbClr val="000066"/>
                </a:solidFill>
                <a:latin typeface="Times New Roman" panose="02020603050405020304" pitchFamily="18" charset="0"/>
                <a:cs typeface="Times New Roman" panose="02020603050405020304" pitchFamily="18" charset="0"/>
              </a:rPr>
              <a:t>Sofitel</a:t>
            </a:r>
            <a:r>
              <a:rPr lang="el-GR" sz="2000" dirty="0">
                <a:solidFill>
                  <a:srgbClr val="000066"/>
                </a:solidFill>
                <a:latin typeface="Times New Roman" panose="02020603050405020304" pitchFamily="18" charset="0"/>
                <a:cs typeface="Times New Roman" panose="02020603050405020304" pitchFamily="18" charset="0"/>
              </a:rPr>
              <a:t> Athens </a:t>
            </a:r>
            <a:r>
              <a:rPr lang="el-GR" sz="2000" dirty="0" err="1">
                <a:solidFill>
                  <a:srgbClr val="000066"/>
                </a:solidFill>
                <a:latin typeface="Times New Roman" panose="02020603050405020304" pitchFamily="18" charset="0"/>
                <a:cs typeface="Times New Roman" panose="02020603050405020304" pitchFamily="18" charset="0"/>
              </a:rPr>
              <a:t>Airport</a:t>
            </a:r>
            <a:r>
              <a:rPr lang="el-GR" sz="2000" dirty="0">
                <a:solidFill>
                  <a:srgbClr val="000066"/>
                </a:solidFill>
                <a:latin typeface="Times New Roman" panose="02020603050405020304" pitchFamily="18" charset="0"/>
                <a:cs typeface="Times New Roman" panose="02020603050405020304" pitchFamily="18" charset="0"/>
              </a:rPr>
              <a:t> με εξαργύρωση πόντων.</a:t>
            </a:r>
            <a:endParaRPr lang="en-US" sz="2000"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Μετατροπή πόντων σε μίλια </a:t>
            </a:r>
            <a:r>
              <a:rPr lang="el-GR" sz="2000" dirty="0" err="1">
                <a:solidFill>
                  <a:srgbClr val="000066"/>
                </a:solidFill>
                <a:latin typeface="Times New Roman" panose="02020603050405020304" pitchFamily="18" charset="0"/>
                <a:cs typeface="Times New Roman" panose="02020603050405020304" pitchFamily="18" charset="0"/>
              </a:rPr>
              <a:t>Emirates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Skywards</a:t>
            </a:r>
            <a:r>
              <a:rPr lang="el-GR" sz="2000" dirty="0">
                <a:solidFill>
                  <a:srgbClr val="000066"/>
                </a:solidFill>
                <a:latin typeface="Times New Roman" panose="02020603050405020304" pitchFamily="18" charset="0"/>
                <a:cs typeface="Times New Roman" panose="02020603050405020304" pitchFamily="18" charset="0"/>
              </a:rPr>
              <a:t> για πτήσεις προς Ασία ή Αμερική.</a:t>
            </a:r>
            <a:r>
              <a:rPr lang="en-US" sz="2000" dirty="0">
                <a:solidFill>
                  <a:srgbClr val="000066"/>
                </a:solidFill>
                <a:latin typeface="Times New Roman" panose="02020603050405020304" pitchFamily="18" charset="0"/>
                <a:cs typeface="Times New Roman" panose="02020603050405020304" pitchFamily="18" charset="0"/>
              </a:rPr>
              <a:t> </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Συμμετοχή σε </a:t>
            </a:r>
            <a:r>
              <a:rPr lang="el-GR" sz="2000" dirty="0" err="1">
                <a:solidFill>
                  <a:srgbClr val="000066"/>
                </a:solidFill>
                <a:latin typeface="Times New Roman" panose="02020603050405020304" pitchFamily="18" charset="0"/>
                <a:cs typeface="Times New Roman" panose="02020603050405020304" pitchFamily="18" charset="0"/>
              </a:rPr>
              <a:t>exclusive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events</a:t>
            </a:r>
            <a:r>
              <a:rPr lang="el-GR" sz="2000" dirty="0">
                <a:solidFill>
                  <a:srgbClr val="000066"/>
                </a:solidFill>
                <a:latin typeface="Times New Roman" panose="02020603050405020304" pitchFamily="18" charset="0"/>
                <a:cs typeface="Times New Roman" panose="02020603050405020304" pitchFamily="18" charset="0"/>
              </a:rPr>
              <a:t> (συναυλίες, αθλητικά) μέσω του ALL.</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81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913DF-9A95-6E05-0D1A-427E93C9B0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6C76731-34FE-F1E2-2E7F-C76FE6B68321}"/>
              </a:ext>
            </a:extLst>
          </p:cNvPr>
          <p:cNvSpPr txBox="1"/>
          <p:nvPr/>
        </p:nvSpPr>
        <p:spPr>
          <a:xfrm>
            <a:off x="251520" y="260648"/>
            <a:ext cx="8424936" cy="3428311"/>
          </a:xfrm>
          <a:prstGeom prst="rect">
            <a:avLst/>
          </a:prstGeom>
        </p:spPr>
        <p:txBody>
          <a:bodyPr vert="horz" wrap="square" lIns="0" tIns="112395" rIns="0" bIns="0" rtlCol="0">
            <a:spAutoFit/>
          </a:bodyPr>
          <a:lstStyle/>
          <a:p>
            <a:pPr marL="9525" algn="ctr">
              <a:spcBef>
                <a:spcPts val="885"/>
              </a:spcBef>
            </a:pPr>
            <a:r>
              <a:rPr lang="en-US" sz="2400" b="1" dirty="0">
                <a:solidFill>
                  <a:srgbClr val="000066"/>
                </a:solidFill>
                <a:latin typeface="Times New Roman" panose="02020603050405020304" pitchFamily="18" charset="0"/>
                <a:cs typeface="Times New Roman" panose="02020603050405020304" pitchFamily="18" charset="0"/>
              </a:rPr>
              <a:t>Wyndham Rewards</a:t>
            </a:r>
            <a:endParaRPr lang="el-GR" sz="2400" b="1" dirty="0">
              <a:solidFill>
                <a:srgbClr val="000066"/>
              </a:solidFill>
              <a:latin typeface="Times New Roman" panose="02020603050405020304" pitchFamily="18" charset="0"/>
              <a:cs typeface="Times New Roman" panose="02020603050405020304" pitchFamily="18" charset="0"/>
            </a:endParaRPr>
          </a:p>
          <a:p>
            <a:pPr marL="9525" algn="just">
              <a:lnSpc>
                <a:spcPct val="150000"/>
              </a:lnSpc>
              <a:spcBef>
                <a:spcPts val="885"/>
              </a:spcBef>
            </a:pPr>
            <a:r>
              <a:rPr lang="el-GR" sz="2000" dirty="0" err="1">
                <a:solidFill>
                  <a:srgbClr val="000066"/>
                </a:solidFill>
                <a:latin typeface="Times New Roman" panose="02020603050405020304" pitchFamily="18" charset="0"/>
                <a:cs typeface="Times New Roman" panose="02020603050405020304" pitchFamily="18" charset="0"/>
              </a:rPr>
              <a:t>Wyndham</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Rewards</a:t>
            </a:r>
            <a:r>
              <a:rPr lang="el-GR" sz="2000" dirty="0">
                <a:solidFill>
                  <a:srgbClr val="000066"/>
                </a:solidFill>
                <a:latin typeface="Times New Roman" panose="02020603050405020304" pitchFamily="18" charset="0"/>
                <a:cs typeface="Times New Roman" panose="02020603050405020304" pitchFamily="18" charset="0"/>
              </a:rPr>
              <a:t> είναι ένα από τα πιο γνωστά προγράμματα </a:t>
            </a:r>
            <a:r>
              <a:rPr lang="el-GR" sz="2000" dirty="0" err="1">
                <a:solidFill>
                  <a:srgbClr val="000066"/>
                </a:solidFill>
                <a:latin typeface="Times New Roman" panose="02020603050405020304" pitchFamily="18" charset="0"/>
                <a:cs typeface="Times New Roman" panose="02020603050405020304" pitchFamily="18" charset="0"/>
              </a:rPr>
              <a:t>loyalty</a:t>
            </a:r>
            <a:r>
              <a:rPr lang="el-GR" sz="2000" dirty="0">
                <a:solidFill>
                  <a:srgbClr val="000066"/>
                </a:solidFill>
                <a:latin typeface="Times New Roman" panose="02020603050405020304" pitchFamily="18" charset="0"/>
                <a:cs typeface="Times New Roman" panose="02020603050405020304" pitchFamily="18" charset="0"/>
              </a:rPr>
              <a:t> στον χώρο της φιλοξενίας, προσφέροντας πόντους, δωρεάν διαμονές και ειδικά προνόμια στα μέλη του. </a:t>
            </a: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Στην Ελλάδα, η </a:t>
            </a:r>
            <a:r>
              <a:rPr lang="el-GR" sz="2000" dirty="0" err="1">
                <a:solidFill>
                  <a:srgbClr val="000066"/>
                </a:solidFill>
                <a:latin typeface="Times New Roman" panose="02020603050405020304" pitchFamily="18" charset="0"/>
                <a:cs typeface="Times New Roman" panose="02020603050405020304" pitchFamily="18" charset="0"/>
              </a:rPr>
              <a:t>Wyndham</a:t>
            </a:r>
            <a:r>
              <a:rPr lang="el-GR" sz="2000" dirty="0">
                <a:solidFill>
                  <a:srgbClr val="000066"/>
                </a:solidFill>
                <a:latin typeface="Times New Roman" panose="02020603050405020304" pitchFamily="18" charset="0"/>
                <a:cs typeface="Times New Roman" panose="02020603050405020304" pitchFamily="18" charset="0"/>
              </a:rPr>
              <a:t> έχει παρουσία με ξενοδοχεία σε Αθήνα, Λουτράκι, Βραυρώνα και άλλες τουριστικές περιοχές, και το πρόγραμμα λειτουργεί ως κίνητρο για επαναλαμβανόμενες επισκέψεις.</a:t>
            </a:r>
            <a:endParaRPr lang="en-US" sz="2000" dirty="0">
              <a:solidFill>
                <a:srgbClr val="00006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0101BD3-D8D6-F80B-3E15-8B06944EFE9E}"/>
              </a:ext>
            </a:extLst>
          </p:cNvPr>
          <p:cNvPicPr>
            <a:picLocks noChangeAspect="1"/>
          </p:cNvPicPr>
          <p:nvPr/>
        </p:nvPicPr>
        <p:blipFill>
          <a:blip r:embed="rId2"/>
          <a:stretch>
            <a:fillRect/>
          </a:stretch>
        </p:blipFill>
        <p:spPr>
          <a:xfrm>
            <a:off x="4572000" y="3817260"/>
            <a:ext cx="4514850" cy="3009900"/>
          </a:xfrm>
          <a:prstGeom prst="rect">
            <a:avLst/>
          </a:prstGeom>
        </p:spPr>
      </p:pic>
    </p:spTree>
    <p:extLst>
      <p:ext uri="{BB962C8B-B14F-4D97-AF65-F5344CB8AC3E}">
        <p14:creationId xmlns:p14="http://schemas.microsoft.com/office/powerpoint/2010/main" val="41317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82028-BFC0-C75D-4DED-63CB27DA411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268959-C345-EE98-7A8E-52848AE2653E}"/>
              </a:ext>
            </a:extLst>
          </p:cNvPr>
          <p:cNvSpPr txBox="1"/>
          <p:nvPr/>
        </p:nvSpPr>
        <p:spPr>
          <a:xfrm>
            <a:off x="251520" y="332656"/>
            <a:ext cx="8424936" cy="4582473"/>
          </a:xfrm>
          <a:prstGeom prst="rect">
            <a:avLst/>
          </a:prstGeom>
        </p:spPr>
        <p:txBody>
          <a:bodyPr vert="horz" wrap="square" lIns="0" tIns="112395" rIns="0" bIns="0" rtlCol="0">
            <a:spAutoFit/>
          </a:bodyPr>
          <a:lstStyle/>
          <a:p>
            <a:pPr marL="9525" algn="ctr">
              <a:spcBef>
                <a:spcPts val="885"/>
              </a:spcBef>
            </a:pPr>
            <a:r>
              <a:rPr lang="el-GR" sz="2400" b="1" dirty="0">
                <a:solidFill>
                  <a:srgbClr val="000066"/>
                </a:solidFill>
                <a:latin typeface="Times New Roman" panose="02020603050405020304" pitchFamily="18" charset="0"/>
                <a:cs typeface="Times New Roman" panose="02020603050405020304" pitchFamily="18" charset="0"/>
              </a:rPr>
              <a:t>Τι προσφέρει το </a:t>
            </a:r>
            <a:r>
              <a:rPr lang="el-GR" sz="2400" b="1" dirty="0" err="1">
                <a:solidFill>
                  <a:srgbClr val="000066"/>
                </a:solidFill>
                <a:latin typeface="Times New Roman" panose="02020603050405020304" pitchFamily="18" charset="0"/>
                <a:cs typeface="Times New Roman" panose="02020603050405020304" pitchFamily="18" charset="0"/>
              </a:rPr>
              <a:t>Wyndham</a:t>
            </a:r>
            <a:r>
              <a:rPr lang="el-GR" sz="2400" b="1" dirty="0">
                <a:solidFill>
                  <a:srgbClr val="000066"/>
                </a:solidFill>
                <a:latin typeface="Times New Roman" panose="02020603050405020304" pitchFamily="18" charset="0"/>
                <a:cs typeface="Times New Roman" panose="02020603050405020304" pitchFamily="18" charset="0"/>
              </a:rPr>
              <a:t> </a:t>
            </a:r>
            <a:r>
              <a:rPr lang="el-GR" sz="2400" b="1" dirty="0" err="1">
                <a:solidFill>
                  <a:srgbClr val="000066"/>
                </a:solidFill>
                <a:latin typeface="Times New Roman" panose="02020603050405020304" pitchFamily="18" charset="0"/>
                <a:cs typeface="Times New Roman" panose="02020603050405020304" pitchFamily="18" charset="0"/>
              </a:rPr>
              <a:t>Rewards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Συλλογή πόντων: Κάθε διαμονή σε ξενοδοχεία του ομίλου αποφέρει πόντους που μπορούν να εξαργυρωθούν σε μελλοντικές κρατήσεις.</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Δωρεάν διαμονές: Με 7.500, 15.000 ή 30.000 πόντους μπορεί κανείς να εξασφαλίσει δωρεάν διανυκτερεύσεις σε χιλιάδες ξενοδοχεία παγκοσμίως.</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Προνόμια μελών: </a:t>
            </a:r>
            <a:r>
              <a:rPr lang="el-GR" sz="2000" dirty="0" err="1">
                <a:solidFill>
                  <a:srgbClr val="000066"/>
                </a:solidFill>
                <a:latin typeface="Times New Roman" panose="02020603050405020304" pitchFamily="18" charset="0"/>
                <a:cs typeface="Times New Roman" panose="02020603050405020304" pitchFamily="18" charset="0"/>
              </a:rPr>
              <a:t>Early</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a:t>
            </a:r>
            <a:r>
              <a:rPr lang="el-GR" sz="2000" dirty="0">
                <a:solidFill>
                  <a:srgbClr val="000066"/>
                </a:solidFill>
                <a:latin typeface="Times New Roman" panose="02020603050405020304" pitchFamily="18" charset="0"/>
                <a:cs typeface="Times New Roman" panose="02020603050405020304" pitchFamily="18" charset="0"/>
              </a:rPr>
              <a:t>-in, </a:t>
            </a:r>
            <a:r>
              <a:rPr lang="el-GR" sz="2000" dirty="0" err="1">
                <a:solidFill>
                  <a:srgbClr val="000066"/>
                </a:solidFill>
                <a:latin typeface="Times New Roman" panose="02020603050405020304" pitchFamily="18" charset="0"/>
                <a:cs typeface="Times New Roman" panose="02020603050405020304" pitchFamily="18" charset="0"/>
              </a:rPr>
              <a:t>late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check-out</a:t>
            </a:r>
            <a:r>
              <a:rPr lang="el-GR" sz="2000" dirty="0">
                <a:solidFill>
                  <a:srgbClr val="000066"/>
                </a:solidFill>
                <a:latin typeface="Times New Roman" panose="02020603050405020304" pitchFamily="18" charset="0"/>
                <a:cs typeface="Times New Roman" panose="02020603050405020304" pitchFamily="18" charset="0"/>
              </a:rPr>
              <a:t>, δωρεάν αναβαθμίσεις δωματίων (ανάλογα με τη διαθεσιμότητα), καθώς και ειδικές προσφορές.</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Ευελιξία εξαργύρωσης: Οι πόντοι μπορούν να χρησιμοποιηθούν όχι μόνο για ξενοδοχεία, αλλά και για πτήσεις, </a:t>
            </a:r>
            <a:r>
              <a:rPr lang="el-GR" sz="2000" dirty="0" err="1">
                <a:solidFill>
                  <a:srgbClr val="000066"/>
                </a:solidFill>
                <a:latin typeface="Times New Roman" panose="02020603050405020304" pitchFamily="18" charset="0"/>
                <a:cs typeface="Times New Roman" panose="02020603050405020304" pitchFamily="18" charset="0"/>
              </a:rPr>
              <a:t>gift</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cards</a:t>
            </a:r>
            <a:r>
              <a:rPr lang="el-GR" sz="2000" dirty="0">
                <a:solidFill>
                  <a:srgbClr val="000066"/>
                </a:solidFill>
                <a:latin typeface="Times New Roman" panose="02020603050405020304" pitchFamily="18" charset="0"/>
                <a:cs typeface="Times New Roman" panose="02020603050405020304" pitchFamily="18" charset="0"/>
              </a:rPr>
              <a:t> και άλλες εμπειρίες.</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45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260648"/>
            <a:ext cx="8424936" cy="3428311"/>
          </a:xfrm>
          <a:prstGeom prst="rect">
            <a:avLst/>
          </a:prstGeom>
        </p:spPr>
        <p:txBody>
          <a:bodyPr vert="horz" wrap="square" lIns="0" tIns="112395" rIns="0" bIns="0" rtlCol="0">
            <a:spAutoFit/>
          </a:bodyPr>
          <a:lstStyle/>
          <a:p>
            <a:pPr marL="9525" algn="ctr">
              <a:spcBef>
                <a:spcPts val="885"/>
              </a:spcBef>
            </a:pPr>
            <a:r>
              <a:rPr lang="el-GR" sz="2400" b="1" dirty="0">
                <a:solidFill>
                  <a:srgbClr val="000066"/>
                </a:solidFill>
                <a:latin typeface="Times New Roman" panose="02020603050405020304" pitchFamily="18" charset="0"/>
                <a:cs typeface="Times New Roman" panose="02020603050405020304" pitchFamily="18" charset="0"/>
              </a:rPr>
              <a:t>Wyn🇬🇷 </a:t>
            </a:r>
            <a:r>
              <a:rPr lang="el-GR" sz="2400" b="1" dirty="0" err="1">
                <a:solidFill>
                  <a:srgbClr val="000066"/>
                </a:solidFill>
                <a:latin typeface="Times New Roman" panose="02020603050405020304" pitchFamily="18" charset="0"/>
                <a:cs typeface="Times New Roman" panose="02020603050405020304" pitchFamily="18" charset="0"/>
              </a:rPr>
              <a:t>Loyalty</a:t>
            </a:r>
            <a:r>
              <a:rPr lang="el-GR" sz="2400" b="1" dirty="0">
                <a:solidFill>
                  <a:srgbClr val="000066"/>
                </a:solidFill>
                <a:latin typeface="Times New Roman" panose="02020603050405020304" pitchFamily="18" charset="0"/>
                <a:cs typeface="Times New Roman" panose="02020603050405020304" pitchFamily="18" charset="0"/>
              </a:rPr>
              <a:t> στην ελληνική αγορά</a:t>
            </a: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Οι διεθνείς αλυσίδες όπως Hilton, Marriott και </a:t>
            </a:r>
            <a:r>
              <a:rPr lang="el-GR" sz="2000" dirty="0" err="1">
                <a:solidFill>
                  <a:srgbClr val="000066"/>
                </a:solidFill>
                <a:latin typeface="Times New Roman" panose="02020603050405020304" pitchFamily="18" charset="0"/>
                <a:cs typeface="Times New Roman" panose="02020603050405020304" pitchFamily="18" charset="0"/>
              </a:rPr>
              <a:t>Accor</a:t>
            </a:r>
            <a:r>
              <a:rPr lang="el-GR" sz="2000" dirty="0">
                <a:solidFill>
                  <a:srgbClr val="000066"/>
                </a:solidFill>
                <a:latin typeface="Times New Roman" panose="02020603050405020304" pitchFamily="18" charset="0"/>
                <a:cs typeface="Times New Roman" panose="02020603050405020304" pitchFamily="18" charset="0"/>
              </a:rPr>
              <a:t> επεκτείνουν δυναμικά την παρουσία τους στην Ελλάδα το 2025, ενσωματώνοντας τα </a:t>
            </a:r>
            <a:r>
              <a:rPr lang="el-GR" sz="2000" dirty="0" err="1">
                <a:solidFill>
                  <a:srgbClr val="000066"/>
                </a:solidFill>
                <a:latin typeface="Times New Roman" panose="02020603050405020304" pitchFamily="18" charset="0"/>
                <a:cs typeface="Times New Roman" panose="02020603050405020304" pitchFamily="18" charset="0"/>
              </a:rPr>
              <a:t>loyalty</a:t>
            </a:r>
            <a:r>
              <a:rPr lang="el-GR" sz="2000" dirty="0">
                <a:solidFill>
                  <a:srgbClr val="000066"/>
                </a:solidFill>
                <a:latin typeface="Times New Roman" panose="02020603050405020304" pitchFamily="18" charset="0"/>
                <a:cs typeface="Times New Roman" panose="02020603050405020304" pitchFamily="18" charset="0"/>
              </a:rPr>
              <a:t> προγράμματά τους στα νέα ξενοδοχεία.</a:t>
            </a: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Οι μικρότερες και οικογενειακές αλυσίδες, όπως </a:t>
            </a:r>
            <a:r>
              <a:rPr lang="el-GR" sz="2000" dirty="0" err="1">
                <a:solidFill>
                  <a:srgbClr val="000066"/>
                </a:solidFill>
                <a:latin typeface="Times New Roman" panose="02020603050405020304" pitchFamily="18" charset="0"/>
                <a:cs typeface="Times New Roman" panose="02020603050405020304" pitchFamily="18" charset="0"/>
              </a:rPr>
              <a:t>Iberostar</a:t>
            </a:r>
            <a:r>
              <a:rPr lang="el-GR" sz="2000" dirty="0">
                <a:solidFill>
                  <a:srgbClr val="000066"/>
                </a:solidFill>
                <a:latin typeface="Times New Roman" panose="02020603050405020304" pitchFamily="18" charset="0"/>
                <a:cs typeface="Times New Roman" panose="02020603050405020304" pitchFamily="18" charset="0"/>
              </a:rPr>
              <a:t> και </a:t>
            </a:r>
            <a:r>
              <a:rPr lang="el-GR" sz="2000" dirty="0" err="1">
                <a:solidFill>
                  <a:srgbClr val="000066"/>
                </a:solidFill>
                <a:latin typeface="Times New Roman" panose="02020603050405020304" pitchFamily="18" charset="0"/>
                <a:cs typeface="Times New Roman" panose="02020603050405020304" pitchFamily="18" charset="0"/>
              </a:rPr>
              <a:t>Riu</a:t>
            </a:r>
            <a:r>
              <a:rPr lang="el-GR" sz="2000" dirty="0">
                <a:solidFill>
                  <a:srgbClr val="000066"/>
                </a:solidFill>
                <a:latin typeface="Times New Roman" panose="02020603050405020304" pitchFamily="18" charset="0"/>
                <a:cs typeface="Times New Roman" panose="02020603050405020304" pitchFamily="18" charset="0"/>
              </a:rPr>
              <a:t>, κερδίζουν έδαφος λόγω της πιο προσωπικής εμπειρίας και της υψηλής βαθμολογίας από πελάτες</a:t>
            </a:r>
            <a:endParaRPr lang="en-US" sz="2000" dirty="0">
              <a:solidFill>
                <a:srgbClr val="00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E327-BD9D-0122-7836-F59F55FC0F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1AA2F43-88E8-9040-CC21-4912446D9F41}"/>
              </a:ext>
            </a:extLst>
          </p:cNvPr>
          <p:cNvSpPr txBox="1"/>
          <p:nvPr/>
        </p:nvSpPr>
        <p:spPr>
          <a:xfrm>
            <a:off x="179512" y="188640"/>
            <a:ext cx="8424936" cy="2574231"/>
          </a:xfrm>
          <a:prstGeom prst="rect">
            <a:avLst/>
          </a:prstGeom>
        </p:spPr>
        <p:txBody>
          <a:bodyPr vert="horz" wrap="square" lIns="0" tIns="112395" rIns="0" bIns="0" rtlCol="0">
            <a:spAutoFit/>
          </a:bodyPr>
          <a:lstStyle/>
          <a:p>
            <a:pPr marL="9525" algn="ctr">
              <a:lnSpc>
                <a:spcPct val="150000"/>
              </a:lnSpc>
              <a:spcBef>
                <a:spcPts val="885"/>
              </a:spcBef>
            </a:pPr>
            <a:r>
              <a:rPr lang="en-US" sz="2400" b="1" dirty="0">
                <a:solidFill>
                  <a:srgbClr val="000066"/>
                </a:solidFill>
                <a:latin typeface="Times New Roman" panose="02020603050405020304" pitchFamily="18" charset="0"/>
                <a:cs typeface="Times New Roman" panose="02020603050405020304" pitchFamily="18" charset="0"/>
              </a:rPr>
              <a:t>Electra Rewards </a:t>
            </a:r>
            <a:endParaRPr lang="el-GR" sz="2400" b="1" dirty="0">
              <a:solidFill>
                <a:srgbClr val="000066"/>
              </a:solidFill>
              <a:latin typeface="Times New Roman" panose="02020603050405020304" pitchFamily="18" charset="0"/>
              <a:cs typeface="Times New Roman" panose="02020603050405020304" pitchFamily="18" charset="0"/>
            </a:endParaRP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Electra </a:t>
            </a:r>
            <a:r>
              <a:rPr lang="el-GR" sz="2000" dirty="0" err="1">
                <a:solidFill>
                  <a:srgbClr val="000066"/>
                </a:solidFill>
                <a:latin typeface="Times New Roman" panose="02020603050405020304" pitchFamily="18" charset="0"/>
                <a:cs typeface="Times New Roman" panose="02020603050405020304" pitchFamily="18" charset="0"/>
              </a:rPr>
              <a:t>Rewards</a:t>
            </a:r>
            <a:r>
              <a:rPr lang="el-GR" sz="2000" dirty="0">
                <a:solidFill>
                  <a:srgbClr val="000066"/>
                </a:solidFill>
                <a:latin typeface="Times New Roman" panose="02020603050405020304" pitchFamily="18" charset="0"/>
                <a:cs typeface="Times New Roman" panose="02020603050405020304" pitchFamily="18" charset="0"/>
              </a:rPr>
              <a:t> είναι το πρόγραμμα πιστότητας της αλυσίδας Electra </a:t>
            </a:r>
            <a:r>
              <a:rPr lang="el-GR" sz="2000" dirty="0" err="1">
                <a:solidFill>
                  <a:srgbClr val="000066"/>
                </a:solidFill>
                <a:latin typeface="Times New Roman" panose="02020603050405020304" pitchFamily="18" charset="0"/>
                <a:cs typeface="Times New Roman" panose="02020603050405020304" pitchFamily="18" charset="0"/>
              </a:rPr>
              <a:t>Hotels</a:t>
            </a:r>
            <a:r>
              <a:rPr lang="el-GR" sz="2000" dirty="0">
                <a:solidFill>
                  <a:srgbClr val="000066"/>
                </a:solidFill>
                <a:latin typeface="Times New Roman" panose="02020603050405020304" pitchFamily="18" charset="0"/>
                <a:cs typeface="Times New Roman" panose="02020603050405020304" pitchFamily="18" charset="0"/>
              </a:rPr>
              <a:t> &amp; </a:t>
            </a:r>
            <a:r>
              <a:rPr lang="el-GR" sz="2000" dirty="0" err="1">
                <a:solidFill>
                  <a:srgbClr val="000066"/>
                </a:solidFill>
                <a:latin typeface="Times New Roman" panose="02020603050405020304" pitchFamily="18" charset="0"/>
                <a:cs typeface="Times New Roman" panose="02020603050405020304" pitchFamily="18" charset="0"/>
              </a:rPr>
              <a:t>Resorts</a:t>
            </a:r>
            <a:r>
              <a:rPr lang="el-GR" sz="2000" dirty="0">
                <a:solidFill>
                  <a:srgbClr val="000066"/>
                </a:solidFill>
                <a:latin typeface="Times New Roman" panose="02020603050405020304" pitchFamily="18" charset="0"/>
                <a:cs typeface="Times New Roman" panose="02020603050405020304" pitchFamily="18" charset="0"/>
              </a:rPr>
              <a:t> στην Ελλάδα. Σχεδιάστηκε για να προσφέρει προνόμια, εκπτώσεις και εξατομικευμένες εμπειρίες στους επισκέπτες, ενισχύοντας την επαναλαμβανόμενη </a:t>
            </a:r>
            <a:r>
              <a:rPr lang="el-GR" sz="2000" dirty="0" err="1">
                <a:solidFill>
                  <a:srgbClr val="000066"/>
                </a:solidFill>
                <a:latin typeface="Times New Roman" panose="02020603050405020304" pitchFamily="18" charset="0"/>
                <a:cs typeface="Times New Roman" panose="02020603050405020304" pitchFamily="18" charset="0"/>
              </a:rPr>
              <a:t>επισκεψιμότητα</a:t>
            </a:r>
            <a:r>
              <a:rPr lang="el-GR" sz="2000" dirty="0">
                <a:solidFill>
                  <a:srgbClr val="000066"/>
                </a:solidFill>
                <a:latin typeface="Times New Roman" panose="02020603050405020304" pitchFamily="18" charset="0"/>
                <a:cs typeface="Times New Roman" panose="02020603050405020304" pitchFamily="18" charset="0"/>
              </a:rPr>
              <a:t> και τη σύνδεση με το </a:t>
            </a:r>
            <a:r>
              <a:rPr lang="el-GR" sz="2000" dirty="0" err="1">
                <a:solidFill>
                  <a:srgbClr val="000066"/>
                </a:solidFill>
                <a:latin typeface="Times New Roman" panose="02020603050405020304" pitchFamily="18" charset="0"/>
                <a:cs typeface="Times New Roman" panose="02020603050405020304" pitchFamily="18" charset="0"/>
              </a:rPr>
              <a:t>brand</a:t>
            </a:r>
            <a:r>
              <a:rPr lang="el-GR" sz="2000" dirty="0">
                <a:solidFill>
                  <a:srgbClr val="000066"/>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3ED8A67-21D7-6647-C68A-77D2411DC137}"/>
              </a:ext>
            </a:extLst>
          </p:cNvPr>
          <p:cNvPicPr>
            <a:picLocks noChangeAspect="1"/>
          </p:cNvPicPr>
          <p:nvPr/>
        </p:nvPicPr>
        <p:blipFill>
          <a:blip r:embed="rId2"/>
          <a:stretch>
            <a:fillRect/>
          </a:stretch>
        </p:blipFill>
        <p:spPr>
          <a:xfrm>
            <a:off x="3923928" y="3284984"/>
            <a:ext cx="4517528" cy="2859272"/>
          </a:xfrm>
          <a:prstGeom prst="rect">
            <a:avLst/>
          </a:prstGeom>
        </p:spPr>
      </p:pic>
    </p:spTree>
    <p:extLst>
      <p:ext uri="{BB962C8B-B14F-4D97-AF65-F5344CB8AC3E}">
        <p14:creationId xmlns:p14="http://schemas.microsoft.com/office/powerpoint/2010/main" val="110588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269EA-951E-1E74-4E73-A892D00D87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10FD3E0-2852-092D-09FA-F595430666BD}"/>
              </a:ext>
            </a:extLst>
          </p:cNvPr>
          <p:cNvSpPr txBox="1"/>
          <p:nvPr/>
        </p:nvSpPr>
        <p:spPr>
          <a:xfrm>
            <a:off x="125760" y="188640"/>
            <a:ext cx="8892480" cy="5690469"/>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Τι προσφέρει το Electra </a:t>
            </a:r>
            <a:r>
              <a:rPr lang="el-GR" sz="2400" b="1" dirty="0" err="1">
                <a:solidFill>
                  <a:srgbClr val="000066"/>
                </a:solidFill>
                <a:latin typeface="Times New Roman" panose="02020603050405020304" pitchFamily="18" charset="0"/>
                <a:cs typeface="Times New Roman" panose="02020603050405020304" pitchFamily="18" charset="0"/>
              </a:rPr>
              <a:t>Rewards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Εγγραφή &amp; </a:t>
            </a:r>
            <a:r>
              <a:rPr lang="el-GR" sz="2000" b="1" i="1" dirty="0" err="1">
                <a:solidFill>
                  <a:srgbClr val="000066"/>
                </a:solidFill>
                <a:latin typeface="Times New Roman" panose="02020603050405020304" pitchFamily="18" charset="0"/>
                <a:cs typeface="Times New Roman" panose="02020603050405020304" pitchFamily="18" charset="0"/>
              </a:rPr>
              <a:t>Classic</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b="1" i="1" dirty="0" err="1">
                <a:solidFill>
                  <a:srgbClr val="000066"/>
                </a:solidFill>
                <a:latin typeface="Times New Roman" panose="02020603050405020304" pitchFamily="18" charset="0"/>
                <a:cs typeface="Times New Roman" panose="02020603050405020304" pitchFamily="18" charset="0"/>
              </a:rPr>
              <a:t>Benefits</a:t>
            </a:r>
            <a:r>
              <a:rPr lang="el-GR" sz="2000" b="1" i="1" dirty="0">
                <a:solidFill>
                  <a:srgbClr val="000066"/>
                </a:solidFill>
                <a:latin typeface="Times New Roman" panose="02020603050405020304" pitchFamily="18" charset="0"/>
                <a:cs typeface="Times New Roman" panose="02020603050405020304" pitchFamily="18" charset="0"/>
              </a:rPr>
              <a:t>: </a:t>
            </a:r>
            <a:r>
              <a:rPr lang="el-GR" sz="2000" dirty="0">
                <a:solidFill>
                  <a:srgbClr val="000066"/>
                </a:solidFill>
                <a:latin typeface="Times New Roman" panose="02020603050405020304" pitchFamily="18" charset="0"/>
                <a:cs typeface="Times New Roman" panose="02020603050405020304" pitchFamily="18" charset="0"/>
              </a:rPr>
              <a:t>Με την εγγραφή, τα μέλη αποκτούν πρόσβαση σε καλύτερες τιμές σε κρατήσεις μέσω του επίσημου </a:t>
            </a:r>
            <a:r>
              <a:rPr lang="el-GR" sz="2000" dirty="0" err="1">
                <a:solidFill>
                  <a:srgbClr val="000066"/>
                </a:solidFill>
                <a:latin typeface="Times New Roman" panose="02020603050405020304" pitchFamily="18" charset="0"/>
                <a:cs typeface="Times New Roman" panose="02020603050405020304" pitchFamily="18" charset="0"/>
              </a:rPr>
              <a:t>site</a:t>
            </a:r>
            <a:r>
              <a:rPr lang="el-GR" sz="2000" dirty="0">
                <a:solidFill>
                  <a:srgbClr val="000066"/>
                </a:solidFill>
                <a:latin typeface="Times New Roman" panose="02020603050405020304" pitchFamily="18" charset="0"/>
                <a:cs typeface="Times New Roman" panose="02020603050405020304" pitchFamily="18" charset="0"/>
              </a:rPr>
              <a:t>, καθώς και σε ειδικές προσφορές.</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Εκπτώσεις σε διαμονές</a:t>
            </a:r>
            <a:r>
              <a:rPr lang="el-GR" sz="2000" dirty="0">
                <a:solidFill>
                  <a:srgbClr val="000066"/>
                </a:solidFill>
                <a:latin typeface="Times New Roman" panose="02020603050405020304" pitchFamily="18" charset="0"/>
                <a:cs typeface="Times New Roman" panose="02020603050405020304" pitchFamily="18" charset="0"/>
              </a:rPr>
              <a:t>: Μέλη του προγράμματος απολαμβάνουν έκπτωση έως 12% σε κρατήσεις, επιπλέον των τρεχουσών προσφορών.</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Προσωποποιημένες εμπειρίες: </a:t>
            </a:r>
            <a:r>
              <a:rPr lang="el-GR" sz="2000" dirty="0">
                <a:solidFill>
                  <a:srgbClr val="000066"/>
                </a:solidFill>
                <a:latin typeface="Times New Roman" panose="02020603050405020304" pitchFamily="18" charset="0"/>
                <a:cs typeface="Times New Roman" panose="02020603050405020304" pitchFamily="18" charset="0"/>
              </a:rPr>
              <a:t>Το πρόγραμμα δίνει έμφαση στην εξατομικευμένη εξυπηρέτηση, με στόχο να δημιουργήσει συναισθηματικό δεσμό με τον επισκέπτη.</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Συνεργασίες: </a:t>
            </a:r>
            <a:r>
              <a:rPr lang="el-GR" sz="2000" dirty="0">
                <a:solidFill>
                  <a:srgbClr val="000066"/>
                </a:solidFill>
                <a:latin typeface="Times New Roman" panose="02020603050405020304" pitchFamily="18" charset="0"/>
                <a:cs typeface="Times New Roman" panose="02020603050405020304" pitchFamily="18" charset="0"/>
              </a:rPr>
              <a:t>Μέσω συνεργασίας με την Aegean </a:t>
            </a:r>
            <a:r>
              <a:rPr lang="el-GR" sz="2000" dirty="0" err="1">
                <a:solidFill>
                  <a:srgbClr val="000066"/>
                </a:solidFill>
                <a:latin typeface="Times New Roman" panose="02020603050405020304" pitchFamily="18" charset="0"/>
                <a:cs typeface="Times New Roman" panose="02020603050405020304" pitchFamily="18" charset="0"/>
              </a:rPr>
              <a:t>Airlines</a:t>
            </a:r>
            <a:r>
              <a:rPr lang="el-GR" sz="2000" dirty="0">
                <a:solidFill>
                  <a:srgbClr val="000066"/>
                </a:solidFill>
                <a:latin typeface="Times New Roman" panose="02020603050405020304" pitchFamily="18" charset="0"/>
                <a:cs typeface="Times New Roman" panose="02020603050405020304" pitchFamily="18" charset="0"/>
              </a:rPr>
              <a:t>, οι επισκέπτες μπορούν να κερδίζουν 250 μίλια </a:t>
            </a:r>
            <a:r>
              <a:rPr lang="el-GR" sz="2000" dirty="0" err="1">
                <a:solidFill>
                  <a:srgbClr val="000066"/>
                </a:solidFill>
                <a:latin typeface="Times New Roman" panose="02020603050405020304" pitchFamily="18" charset="0"/>
                <a:cs typeface="Times New Roman" panose="02020603050405020304" pitchFamily="18" charset="0"/>
              </a:rPr>
              <a:t>Miles+Bonus</a:t>
            </a:r>
            <a:r>
              <a:rPr lang="el-GR" sz="2000" dirty="0">
                <a:solidFill>
                  <a:srgbClr val="000066"/>
                </a:solidFill>
                <a:latin typeface="Times New Roman" panose="02020603050405020304" pitchFamily="18" charset="0"/>
                <a:cs typeface="Times New Roman" panose="02020603050405020304" pitchFamily="18" charset="0"/>
              </a:rPr>
              <a:t> για κάθε διανυκτέρευση σε ξενοδοχεία Electra, ή να εξαργυρώνουν μίλια για δωρεάν διαμονές.</a:t>
            </a:r>
          </a:p>
        </p:txBody>
      </p:sp>
    </p:spTree>
    <p:extLst>
      <p:ext uri="{BB962C8B-B14F-4D97-AF65-F5344CB8AC3E}">
        <p14:creationId xmlns:p14="http://schemas.microsoft.com/office/powerpoint/2010/main" val="190382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133D-717E-0A86-EF53-0B808B93A32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E6FB77A-2B33-03EE-DF52-2B308CD60471}"/>
              </a:ext>
            </a:extLst>
          </p:cNvPr>
          <p:cNvSpPr txBox="1"/>
          <p:nvPr/>
        </p:nvSpPr>
        <p:spPr>
          <a:xfrm>
            <a:off x="125760" y="508521"/>
            <a:ext cx="8892480" cy="2920479"/>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 Παράδειγμα χρήσης</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Ένας επισκέπτης που μένει στο Electra </a:t>
            </a:r>
            <a:r>
              <a:rPr lang="el-GR" sz="2000" dirty="0" err="1">
                <a:solidFill>
                  <a:srgbClr val="000066"/>
                </a:solidFill>
                <a:latin typeface="Times New Roman" panose="02020603050405020304" pitchFamily="18" charset="0"/>
                <a:cs typeface="Times New Roman" panose="02020603050405020304" pitchFamily="18" charset="0"/>
              </a:rPr>
              <a:t>Palace</a:t>
            </a:r>
            <a:r>
              <a:rPr lang="el-GR" sz="2000" dirty="0">
                <a:solidFill>
                  <a:srgbClr val="000066"/>
                </a:solidFill>
                <a:latin typeface="Times New Roman" panose="02020603050405020304" pitchFamily="18" charset="0"/>
                <a:cs typeface="Times New Roman" panose="02020603050405020304" pitchFamily="18" charset="0"/>
              </a:rPr>
              <a:t> Athens μπορεί να:</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Κερδίσει πόντους Electra </a:t>
            </a:r>
            <a:r>
              <a:rPr lang="el-GR" sz="2000" dirty="0" err="1">
                <a:solidFill>
                  <a:srgbClr val="000066"/>
                </a:solidFill>
                <a:latin typeface="Times New Roman" panose="02020603050405020304" pitchFamily="18" charset="0"/>
                <a:cs typeface="Times New Roman" panose="02020603050405020304" pitchFamily="18" charset="0"/>
              </a:rPr>
              <a:t>Rewards</a:t>
            </a:r>
            <a:r>
              <a:rPr lang="el-GR" sz="2000" dirty="0">
                <a:solidFill>
                  <a:srgbClr val="000066"/>
                </a:solidFill>
                <a:latin typeface="Times New Roman" panose="02020603050405020304" pitchFamily="18" charset="0"/>
                <a:cs typeface="Times New Roman" panose="02020603050405020304" pitchFamily="18" charset="0"/>
              </a:rPr>
              <a:t> και μίλια Aegean.</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Εξασφαλίσει καλύτερη τιμή μέσω του προγράμματος.</a:t>
            </a:r>
          </a:p>
          <a:p>
            <a:pPr marL="352425" indent="-342900" algn="just">
              <a:lnSpc>
                <a:spcPct val="150000"/>
              </a:lnSpc>
              <a:spcBef>
                <a:spcPts val="885"/>
              </a:spcBef>
              <a:buFont typeface="Wingdings" panose="05000000000000000000" pitchFamily="2" charset="2"/>
              <a:buChar char="Ø"/>
            </a:pPr>
            <a:r>
              <a:rPr lang="el-GR" sz="2000" dirty="0">
                <a:solidFill>
                  <a:srgbClr val="000066"/>
                </a:solidFill>
                <a:latin typeface="Times New Roman" panose="02020603050405020304" pitchFamily="18" charset="0"/>
                <a:cs typeface="Times New Roman" panose="02020603050405020304" pitchFamily="18" charset="0"/>
              </a:rPr>
              <a:t>Απολαύσει εξατομικευμένες υπηρεσίες που ενισχύουν την εμπειρία του.</a:t>
            </a:r>
          </a:p>
        </p:txBody>
      </p:sp>
    </p:spTree>
    <p:extLst>
      <p:ext uri="{BB962C8B-B14F-4D97-AF65-F5344CB8AC3E}">
        <p14:creationId xmlns:p14="http://schemas.microsoft.com/office/powerpoint/2010/main" val="356464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EC9F-F1F0-8927-FB2F-BE43597E4D8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00F22B1-FA33-10E0-6ED5-2886B298ACA1}"/>
              </a:ext>
            </a:extLst>
          </p:cNvPr>
          <p:cNvSpPr txBox="1"/>
          <p:nvPr/>
        </p:nvSpPr>
        <p:spPr>
          <a:xfrm>
            <a:off x="107504" y="260648"/>
            <a:ext cx="8424936" cy="2574231"/>
          </a:xfrm>
          <a:prstGeom prst="rect">
            <a:avLst/>
          </a:prstGeom>
        </p:spPr>
        <p:txBody>
          <a:bodyPr vert="horz" wrap="square" lIns="0" tIns="112395" rIns="0" bIns="0" rtlCol="0">
            <a:spAutoFit/>
          </a:bodyPr>
          <a:lstStyle/>
          <a:p>
            <a:pPr marL="9525" algn="ctr">
              <a:lnSpc>
                <a:spcPct val="150000"/>
              </a:lnSpc>
              <a:spcBef>
                <a:spcPts val="885"/>
              </a:spcBef>
            </a:pPr>
            <a:r>
              <a:rPr lang="en-US" sz="2400" b="1" dirty="0">
                <a:solidFill>
                  <a:srgbClr val="000066"/>
                </a:solidFill>
                <a:latin typeface="Times New Roman" panose="02020603050405020304" pitchFamily="18" charset="0"/>
                <a:cs typeface="Times New Roman" panose="02020603050405020304" pitchFamily="18" charset="0"/>
              </a:rPr>
              <a:t>Hilton Honors</a:t>
            </a:r>
            <a:endParaRPr lang="el-GR" sz="2400" b="1" dirty="0">
              <a:solidFill>
                <a:srgbClr val="000066"/>
              </a:solidFill>
              <a:latin typeface="Times New Roman" panose="02020603050405020304" pitchFamily="18" charset="0"/>
              <a:cs typeface="Times New Roman" panose="02020603050405020304" pitchFamily="18" charset="0"/>
            </a:endParaRPr>
          </a:p>
          <a:p>
            <a:pPr marL="9525" algn="just">
              <a:lnSpc>
                <a:spcPct val="150000"/>
              </a:lnSpc>
              <a:spcBef>
                <a:spcPts val="885"/>
              </a:spcBef>
            </a:pPr>
            <a:r>
              <a:rPr lang="el-GR" sz="2000" dirty="0">
                <a:solidFill>
                  <a:srgbClr val="000066"/>
                </a:solidFill>
                <a:latin typeface="Times New Roman" panose="02020603050405020304" pitchFamily="18" charset="0"/>
                <a:cs typeface="Times New Roman" panose="02020603050405020304" pitchFamily="18" charset="0"/>
              </a:rPr>
              <a:t>Hilton </a:t>
            </a:r>
            <a:r>
              <a:rPr lang="el-GR" sz="2000" dirty="0" err="1">
                <a:solidFill>
                  <a:srgbClr val="000066"/>
                </a:solidFill>
                <a:latin typeface="Times New Roman" panose="02020603050405020304" pitchFamily="18" charset="0"/>
                <a:cs typeface="Times New Roman" panose="02020603050405020304" pitchFamily="18" charset="0"/>
              </a:rPr>
              <a:t>Honors</a:t>
            </a:r>
            <a:r>
              <a:rPr lang="el-GR" sz="2000" dirty="0">
                <a:solidFill>
                  <a:srgbClr val="000066"/>
                </a:solidFill>
                <a:latin typeface="Times New Roman" panose="02020603050405020304" pitchFamily="18" charset="0"/>
                <a:cs typeface="Times New Roman" panose="02020603050405020304" pitchFamily="18" charset="0"/>
              </a:rPr>
              <a:t> είναι το παγκόσμιο πρόγραμμα πιστότητας της Hilton, με πάνω από 7.000 ξενοδοχεία σε περισσότερες από 120 χώρες. Προσφέρει πόντους, δωρεάν διαμονές και αποκλειστικά προνόμια που ενισχύουν την επαναλαμβανόμενη </a:t>
            </a:r>
            <a:r>
              <a:rPr lang="el-GR" sz="2000" dirty="0" err="1">
                <a:solidFill>
                  <a:srgbClr val="000066"/>
                </a:solidFill>
                <a:latin typeface="Times New Roman" panose="02020603050405020304" pitchFamily="18" charset="0"/>
                <a:cs typeface="Times New Roman" panose="02020603050405020304" pitchFamily="18" charset="0"/>
              </a:rPr>
              <a:t>επισκεψιμότητα</a:t>
            </a:r>
            <a:r>
              <a:rPr lang="el-GR" sz="2000" dirty="0">
                <a:solidFill>
                  <a:srgbClr val="000066"/>
                </a:solidFill>
                <a:latin typeface="Times New Roman" panose="02020603050405020304" pitchFamily="18" charset="0"/>
                <a:cs typeface="Times New Roman" panose="02020603050405020304" pitchFamily="18" charset="0"/>
              </a:rPr>
              <a:t> και τη σύνδεση των ταξιδιωτών με το </a:t>
            </a:r>
            <a:r>
              <a:rPr lang="el-GR" sz="2000" dirty="0" err="1">
                <a:solidFill>
                  <a:srgbClr val="000066"/>
                </a:solidFill>
                <a:latin typeface="Times New Roman" panose="02020603050405020304" pitchFamily="18" charset="0"/>
                <a:cs typeface="Times New Roman" panose="02020603050405020304" pitchFamily="18" charset="0"/>
              </a:rPr>
              <a:t>brand</a:t>
            </a:r>
            <a:r>
              <a:rPr lang="el-GR" sz="2000" dirty="0">
                <a:solidFill>
                  <a:srgbClr val="000066"/>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22625C03-5B53-8847-176A-874577FA66C1}"/>
              </a:ext>
            </a:extLst>
          </p:cNvPr>
          <p:cNvPicPr>
            <a:picLocks noChangeAspect="1"/>
          </p:cNvPicPr>
          <p:nvPr/>
        </p:nvPicPr>
        <p:blipFill>
          <a:blip r:embed="rId2"/>
          <a:stretch>
            <a:fillRect/>
          </a:stretch>
        </p:blipFill>
        <p:spPr>
          <a:xfrm>
            <a:off x="3635896" y="3284984"/>
            <a:ext cx="4514850" cy="2533650"/>
          </a:xfrm>
          <a:prstGeom prst="rect">
            <a:avLst/>
          </a:prstGeom>
        </p:spPr>
      </p:pic>
    </p:spTree>
    <p:extLst>
      <p:ext uri="{BB962C8B-B14F-4D97-AF65-F5344CB8AC3E}">
        <p14:creationId xmlns:p14="http://schemas.microsoft.com/office/powerpoint/2010/main" val="164757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F982-8BC5-AF5E-A19D-13D67BA63F7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7645293-4DD2-2918-5AB1-1C6809178C19}"/>
              </a:ext>
            </a:extLst>
          </p:cNvPr>
          <p:cNvSpPr txBox="1"/>
          <p:nvPr/>
        </p:nvSpPr>
        <p:spPr>
          <a:xfrm>
            <a:off x="107504" y="116632"/>
            <a:ext cx="8424936" cy="5459636"/>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Βασικά χαρακτηριστικά του Hilton </a:t>
            </a:r>
            <a:r>
              <a:rPr lang="el-GR" sz="2400" b="1" dirty="0" err="1">
                <a:solidFill>
                  <a:srgbClr val="000066"/>
                </a:solidFill>
                <a:latin typeface="Times New Roman" panose="02020603050405020304" pitchFamily="18" charset="0"/>
                <a:cs typeface="Times New Roman" panose="02020603050405020304" pitchFamily="18" charset="0"/>
              </a:rPr>
              <a:t>Honors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Συλλογή πόντων: </a:t>
            </a:r>
            <a:r>
              <a:rPr lang="el-GR" sz="2000" dirty="0">
                <a:solidFill>
                  <a:srgbClr val="000066"/>
                </a:solidFill>
                <a:latin typeface="Times New Roman" panose="02020603050405020304" pitchFamily="18" charset="0"/>
                <a:cs typeface="Times New Roman" panose="02020603050405020304" pitchFamily="18" charset="0"/>
              </a:rPr>
              <a:t>Κάθε διαμονή σε ξενοδοχεία Hilton αποφέρει πόντους που μπορούν να εξαργυρωθούν για δωρεάν νύχτες, πτήσεις, ενοικιάσεις αυτοκινήτων ή εμπειρίες.</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Επίπεδα μελών (Elite Status):</a:t>
            </a:r>
          </a:p>
          <a:p>
            <a:pPr marL="809625" lvl="1" indent="-342900" algn="just">
              <a:lnSpc>
                <a:spcPct val="150000"/>
              </a:lnSpc>
              <a:spcBef>
                <a:spcPts val="885"/>
              </a:spcBef>
              <a:buFont typeface="Arial" panose="020B0604020202020204" pitchFamily="34" charset="0"/>
              <a:buChar char="•"/>
            </a:pPr>
            <a:r>
              <a:rPr lang="el-GR" sz="2000" dirty="0" err="1">
                <a:solidFill>
                  <a:srgbClr val="000066"/>
                </a:solidFill>
                <a:latin typeface="Times New Roman" panose="02020603050405020304" pitchFamily="18" charset="0"/>
                <a:cs typeface="Times New Roman" panose="02020603050405020304" pitchFamily="18" charset="0"/>
              </a:rPr>
              <a:t>Member</a:t>
            </a:r>
            <a:r>
              <a:rPr lang="el-GR" sz="2000" dirty="0">
                <a:solidFill>
                  <a:srgbClr val="000066"/>
                </a:solidFill>
                <a:latin typeface="Times New Roman" panose="02020603050405020304" pitchFamily="18" charset="0"/>
                <a:cs typeface="Times New Roman" panose="02020603050405020304" pitchFamily="18" charset="0"/>
              </a:rPr>
              <a:t>: Δωρεάν </a:t>
            </a:r>
            <a:r>
              <a:rPr lang="el-GR" sz="2000" dirty="0" err="1">
                <a:solidFill>
                  <a:srgbClr val="000066"/>
                </a:solidFill>
                <a:latin typeface="Times New Roman" panose="02020603050405020304" pitchFamily="18" charset="0"/>
                <a:cs typeface="Times New Roman" panose="02020603050405020304" pitchFamily="18" charset="0"/>
              </a:rPr>
              <a:t>Wi-Fi</a:t>
            </a:r>
            <a:r>
              <a:rPr lang="el-GR" sz="2000" dirty="0">
                <a:solidFill>
                  <a:srgbClr val="000066"/>
                </a:solidFill>
                <a:latin typeface="Times New Roman" panose="02020603050405020304" pitchFamily="18" charset="0"/>
                <a:cs typeface="Times New Roman" panose="02020603050405020304" pitchFamily="18" charset="0"/>
              </a:rPr>
              <a:t>, ειδικές τιμές.</a:t>
            </a:r>
          </a:p>
          <a:p>
            <a:pPr marL="809625" lvl="1" indent="-342900" algn="just">
              <a:lnSpc>
                <a:spcPct val="150000"/>
              </a:lnSpc>
              <a:spcBef>
                <a:spcPts val="885"/>
              </a:spcBef>
              <a:buFont typeface="Arial" panose="020B0604020202020204" pitchFamily="34" charset="0"/>
              <a:buChar char="•"/>
            </a:pPr>
            <a:r>
              <a:rPr lang="el-GR" sz="2000" dirty="0">
                <a:solidFill>
                  <a:srgbClr val="000066"/>
                </a:solidFill>
                <a:latin typeface="Times New Roman" panose="02020603050405020304" pitchFamily="18" charset="0"/>
                <a:cs typeface="Times New Roman" panose="02020603050405020304" pitchFamily="18" charset="0"/>
              </a:rPr>
              <a:t>Silver: Μπόνους πόντων, 5η νύχτα δωρεάν σε εξαργυρώσεις.</a:t>
            </a:r>
          </a:p>
          <a:p>
            <a:pPr marL="809625" lvl="1" indent="-342900" algn="just">
              <a:lnSpc>
                <a:spcPct val="150000"/>
              </a:lnSpc>
              <a:spcBef>
                <a:spcPts val="885"/>
              </a:spcBef>
              <a:buFont typeface="Arial" panose="020B0604020202020204" pitchFamily="34" charset="0"/>
              <a:buChar char="•"/>
            </a:pPr>
            <a:r>
              <a:rPr lang="el-GR" sz="2000" dirty="0" err="1">
                <a:solidFill>
                  <a:srgbClr val="000066"/>
                </a:solidFill>
                <a:latin typeface="Times New Roman" panose="02020603050405020304" pitchFamily="18" charset="0"/>
                <a:cs typeface="Times New Roman" panose="02020603050405020304" pitchFamily="18" charset="0"/>
              </a:rPr>
              <a:t>Gold</a:t>
            </a:r>
            <a:r>
              <a:rPr lang="el-GR" sz="2000" dirty="0">
                <a:solidFill>
                  <a:srgbClr val="000066"/>
                </a:solidFill>
                <a:latin typeface="Times New Roman" panose="02020603050405020304" pitchFamily="18" charset="0"/>
                <a:cs typeface="Times New Roman" panose="02020603050405020304" pitchFamily="18" charset="0"/>
              </a:rPr>
              <a:t>: Δωρεάν πρωινό, αναβαθμίσεις δωματίων.</a:t>
            </a:r>
          </a:p>
          <a:p>
            <a:pPr marL="809625" lvl="1" indent="-342900" algn="just">
              <a:lnSpc>
                <a:spcPct val="150000"/>
              </a:lnSpc>
              <a:spcBef>
                <a:spcPts val="885"/>
              </a:spcBef>
              <a:buFont typeface="Arial" panose="020B0604020202020204" pitchFamily="34" charset="0"/>
              <a:buChar char="•"/>
            </a:pPr>
            <a:r>
              <a:rPr lang="el-GR" sz="2000" dirty="0" err="1">
                <a:solidFill>
                  <a:srgbClr val="000066"/>
                </a:solidFill>
                <a:latin typeface="Times New Roman" panose="02020603050405020304" pitchFamily="18" charset="0"/>
                <a:cs typeface="Times New Roman" panose="02020603050405020304" pitchFamily="18" charset="0"/>
              </a:rPr>
              <a:t>Diamond</a:t>
            </a:r>
            <a:r>
              <a:rPr lang="el-GR" sz="2000" dirty="0">
                <a:solidFill>
                  <a:srgbClr val="000066"/>
                </a:solidFill>
                <a:latin typeface="Times New Roman" panose="02020603050405020304" pitchFamily="18" charset="0"/>
                <a:cs typeface="Times New Roman" panose="02020603050405020304" pitchFamily="18" charset="0"/>
              </a:rPr>
              <a:t>: Πρόσβαση σε </a:t>
            </a:r>
            <a:r>
              <a:rPr lang="el-GR" sz="2000" dirty="0" err="1">
                <a:solidFill>
                  <a:srgbClr val="000066"/>
                </a:solidFill>
                <a:latin typeface="Times New Roman" panose="02020603050405020304" pitchFamily="18" charset="0"/>
                <a:cs typeface="Times New Roman" panose="02020603050405020304" pitchFamily="18" charset="0"/>
              </a:rPr>
              <a:t>executive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lounges</a:t>
            </a:r>
            <a:r>
              <a:rPr lang="el-GR" sz="2000" dirty="0">
                <a:solidFill>
                  <a:srgbClr val="000066"/>
                </a:solidFill>
                <a:latin typeface="Times New Roman" panose="02020603050405020304" pitchFamily="18" charset="0"/>
                <a:cs typeface="Times New Roman" panose="02020603050405020304" pitchFamily="18" charset="0"/>
              </a:rPr>
              <a:t>, εγγυημένες αναβαθμίσεις και προσωπική εξυπηρέτηση.</a:t>
            </a:r>
          </a:p>
        </p:txBody>
      </p:sp>
    </p:spTree>
    <p:extLst>
      <p:ext uri="{BB962C8B-B14F-4D97-AF65-F5344CB8AC3E}">
        <p14:creationId xmlns:p14="http://schemas.microsoft.com/office/powerpoint/2010/main" val="19079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264C-2292-E364-B78A-4C2926F332C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E1341D-CFE8-35C1-179F-9D0C70874E97}"/>
              </a:ext>
            </a:extLst>
          </p:cNvPr>
          <p:cNvSpPr txBox="1"/>
          <p:nvPr/>
        </p:nvSpPr>
        <p:spPr>
          <a:xfrm>
            <a:off x="179512" y="277688"/>
            <a:ext cx="8424936" cy="3151312"/>
          </a:xfrm>
          <a:prstGeom prst="rect">
            <a:avLst/>
          </a:prstGeom>
        </p:spPr>
        <p:txBody>
          <a:bodyPr vert="horz" wrap="square" lIns="0" tIns="112395" rIns="0" bIns="0" rtlCol="0">
            <a:spAutoFit/>
          </a:bodyPr>
          <a:lstStyle/>
          <a:p>
            <a:pPr marL="9525" algn="ctr">
              <a:lnSpc>
                <a:spcPct val="150000"/>
              </a:lnSpc>
              <a:spcBef>
                <a:spcPts val="885"/>
              </a:spcBef>
            </a:pPr>
            <a:r>
              <a:rPr lang="el-GR" sz="2400" b="1" dirty="0">
                <a:solidFill>
                  <a:srgbClr val="000066"/>
                </a:solidFill>
                <a:latin typeface="Times New Roman" panose="02020603050405020304" pitchFamily="18" charset="0"/>
                <a:cs typeface="Times New Roman" panose="02020603050405020304" pitchFamily="18" charset="0"/>
              </a:rPr>
              <a:t>Βασικά χαρακτηριστικά του Hilton </a:t>
            </a:r>
            <a:r>
              <a:rPr lang="el-GR" sz="2400" b="1" dirty="0" err="1">
                <a:solidFill>
                  <a:srgbClr val="000066"/>
                </a:solidFill>
                <a:latin typeface="Times New Roman" panose="02020603050405020304" pitchFamily="18" charset="0"/>
                <a:cs typeface="Times New Roman" panose="02020603050405020304" pitchFamily="18" charset="0"/>
              </a:rPr>
              <a:t>Honors</a:t>
            </a:r>
            <a:endParaRPr lang="el-GR" sz="2400" b="1" dirty="0">
              <a:solidFill>
                <a:srgbClr val="000066"/>
              </a:solidFill>
              <a:latin typeface="Times New Roman" panose="02020603050405020304" pitchFamily="18" charset="0"/>
              <a:cs typeface="Times New Roman" panose="02020603050405020304" pitchFamily="18" charset="0"/>
            </a:endParaRP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Ευελιξία εξαργύρωσης: </a:t>
            </a:r>
            <a:r>
              <a:rPr lang="el-GR" sz="2000" dirty="0">
                <a:solidFill>
                  <a:srgbClr val="000066"/>
                </a:solidFill>
                <a:latin typeface="Times New Roman" panose="02020603050405020304" pitchFamily="18" charset="0"/>
                <a:cs typeface="Times New Roman" panose="02020603050405020304" pitchFamily="18" charset="0"/>
              </a:rPr>
              <a:t>Οι πόντοι μπορούν να χρησιμοποιηθούν σε πάνω από 18 </a:t>
            </a:r>
            <a:r>
              <a:rPr lang="el-GR" sz="2000" dirty="0" err="1">
                <a:solidFill>
                  <a:srgbClr val="000066"/>
                </a:solidFill>
                <a:latin typeface="Times New Roman" panose="02020603050405020304" pitchFamily="18" charset="0"/>
                <a:cs typeface="Times New Roman" panose="02020603050405020304" pitchFamily="18" charset="0"/>
              </a:rPr>
              <a:t>brands</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Waldorf</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Astoria</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Conrad</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DoubleTree</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Hampton</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Curio</a:t>
            </a:r>
            <a:r>
              <a:rPr lang="el-GR" sz="2000" dirty="0">
                <a:solidFill>
                  <a:srgbClr val="000066"/>
                </a:solidFill>
                <a:latin typeface="Times New Roman" panose="02020603050405020304" pitchFamily="18" charset="0"/>
                <a:cs typeface="Times New Roman" panose="02020603050405020304" pitchFamily="18" charset="0"/>
              </a:rPr>
              <a:t> </a:t>
            </a:r>
            <a:r>
              <a:rPr lang="el-GR" sz="2000" dirty="0" err="1">
                <a:solidFill>
                  <a:srgbClr val="000066"/>
                </a:solidFill>
                <a:latin typeface="Times New Roman" panose="02020603050405020304" pitchFamily="18" charset="0"/>
                <a:cs typeface="Times New Roman" panose="02020603050405020304" pitchFamily="18" charset="0"/>
              </a:rPr>
              <a:t>Collection</a:t>
            </a:r>
            <a:r>
              <a:rPr lang="el-GR" sz="2000" dirty="0">
                <a:solidFill>
                  <a:srgbClr val="000066"/>
                </a:solidFill>
                <a:latin typeface="Times New Roman" panose="02020603050405020304" pitchFamily="18" charset="0"/>
                <a:cs typeface="Times New Roman" panose="02020603050405020304" pitchFamily="18" charset="0"/>
              </a:rPr>
              <a:t> κ.ά.).</a:t>
            </a:r>
          </a:p>
          <a:p>
            <a:pPr marL="352425" indent="-342900" algn="just">
              <a:lnSpc>
                <a:spcPct val="150000"/>
              </a:lnSpc>
              <a:spcBef>
                <a:spcPts val="885"/>
              </a:spcBef>
              <a:buFont typeface="Wingdings" panose="05000000000000000000" pitchFamily="2" charset="2"/>
              <a:buChar char="Ø"/>
            </a:pPr>
            <a:r>
              <a:rPr lang="el-GR" sz="2000" b="1" i="1" dirty="0">
                <a:solidFill>
                  <a:srgbClr val="000066"/>
                </a:solidFill>
                <a:latin typeface="Times New Roman" panose="02020603050405020304" pitchFamily="18" charset="0"/>
                <a:cs typeface="Times New Roman" panose="02020603050405020304" pitchFamily="18" charset="0"/>
              </a:rPr>
              <a:t>Συνεργασίες: </a:t>
            </a:r>
            <a:r>
              <a:rPr lang="el-GR" sz="2000" dirty="0">
                <a:solidFill>
                  <a:srgbClr val="000066"/>
                </a:solidFill>
                <a:latin typeface="Times New Roman" panose="02020603050405020304" pitchFamily="18" charset="0"/>
                <a:cs typeface="Times New Roman" panose="02020603050405020304" pitchFamily="18" charset="0"/>
              </a:rPr>
              <a:t>Συνεργασία με αεροπορικές εταιρείες και πιστωτικές κάρτες για διπλά οφέλη.</a:t>
            </a:r>
          </a:p>
        </p:txBody>
      </p:sp>
    </p:spTree>
    <p:extLst>
      <p:ext uri="{BB962C8B-B14F-4D97-AF65-F5344CB8AC3E}">
        <p14:creationId xmlns:p14="http://schemas.microsoft.com/office/powerpoint/2010/main" val="3134769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3897</TotalTime>
  <Words>1250</Words>
  <Application>Microsoft Office PowerPoint</Application>
  <PresentationFormat>On-screen Show (4:3)</PresentationFormat>
  <Paragraphs>99</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Lucida Sans Unicode</vt:lpstr>
      <vt:lpstr>Times New Roman</vt:lpstr>
      <vt:lpstr>Verdana</vt:lpstr>
      <vt:lpstr>Wingdings</vt:lpstr>
      <vt:lpstr>Wingdings 2</vt:lpstr>
      <vt:lpstr>Wingdings 3</vt:lpstr>
      <vt:lpstr>Συγκέντρωση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Εργονομία και ηλεκτρονικός υπολογιστής</dc:title>
  <dc:creator>sofeniaskalogian</dc:creator>
  <cp:lastModifiedBy>Kyriaki Chatzivariti</cp:lastModifiedBy>
  <cp:revision>276</cp:revision>
  <cp:lastPrinted>2017-12-13T15:41:04Z</cp:lastPrinted>
  <dcterms:created xsi:type="dcterms:W3CDTF">2016-11-18T15:40:49Z</dcterms:created>
  <dcterms:modified xsi:type="dcterms:W3CDTF">2025-11-09T15:51:41Z</dcterms:modified>
</cp:coreProperties>
</file>